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18288000" cy="10287000"/>
  <p:notesSz cx="6858000" cy="9144000"/>
  <p:embeddedFontLst>
    <p:embeddedFont>
      <p:font typeface="Arial" charset="1" panose="020B0502020202020204"/>
      <p:regular r:id="rId47"/>
    </p:embeddedFont>
    <p:embeddedFont>
      <p:font typeface="Arial Bold" charset="1" panose="020B0802020202020204"/>
      <p:regular r:id="rId48"/>
    </p:embeddedFont>
    <p:embeddedFont>
      <p:font typeface="Daydream" charset="1" panose="00000000000000000000"/>
      <p:regular r:id="rId49"/>
    </p:embeddedFont>
    <p:embeddedFont>
      <p:font typeface="Old Standard Bold" charset="1" panose="02040503050505020303"/>
      <p:regular r:id="rId50"/>
    </p:embeddedFont>
    <p:embeddedFont>
      <p:font typeface="Questrial" charset="1" panose="02000000000000000000"/>
      <p:regular r:id="rId51"/>
    </p:embeddedFont>
    <p:embeddedFont>
      <p:font typeface="Arial Italics" charset="1" panose="020B0502020202090204"/>
      <p:regular r:id="rId52"/>
    </p:embeddedFont>
    <p:embeddedFont>
      <p:font typeface="Arial Bold Italics" charset="1" panose="020B0802020202090204"/>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17.png" Type="http://schemas.openxmlformats.org/officeDocument/2006/relationships/image"/><Relationship Id="rId16" Target="../media/image18.svg" Type="http://schemas.openxmlformats.org/officeDocument/2006/relationships/image"/><Relationship Id="rId17" Target="../media/image19.png" Type="http://schemas.openxmlformats.org/officeDocument/2006/relationships/image"/><Relationship Id="rId18" Target="../media/image20.svg" Type="http://schemas.openxmlformats.org/officeDocument/2006/relationships/image"/><Relationship Id="rId19" Target="../media/image21.png" Type="http://schemas.openxmlformats.org/officeDocument/2006/relationships/image"/><Relationship Id="rId2" Target="../media/image1.png" Type="http://schemas.openxmlformats.org/officeDocument/2006/relationships/image"/><Relationship Id="rId20" Target="../media/image22.svg" Type="http://schemas.openxmlformats.org/officeDocument/2006/relationships/image"/><Relationship Id="rId21" Target="../media/image23.png" Type="http://schemas.openxmlformats.org/officeDocument/2006/relationships/image"/><Relationship Id="rId22" Target="../media/image24.svg" Type="http://schemas.openxmlformats.org/officeDocument/2006/relationships/image"/><Relationship Id="rId23" Target="../media/image25.png" Type="http://schemas.openxmlformats.org/officeDocument/2006/relationships/image"/><Relationship Id="rId24" Target="../media/image26.svg" Type="http://schemas.openxmlformats.org/officeDocument/2006/relationships/image"/><Relationship Id="rId25" Target="../media/image27.png" Type="http://schemas.openxmlformats.org/officeDocument/2006/relationships/image"/><Relationship Id="rId26" Target="../media/image28.svg" Type="http://schemas.openxmlformats.org/officeDocument/2006/relationships/image"/><Relationship Id="rId27" Target="../media/image29.png" Type="http://schemas.openxmlformats.org/officeDocument/2006/relationships/image"/><Relationship Id="rId28" Target="../media/image30.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jpeg" Type="http://schemas.openxmlformats.org/officeDocument/2006/relationships/image"/><Relationship Id="rId9"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4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6"/>
            <a:stretch>
              <a:fillRect l="0" t="0" r="0" b="0"/>
            </a:stretch>
          </a:blipFill>
        </p:spPr>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9" id="9"/>
          <p:cNvSpPr txBox="true"/>
          <p:nvPr/>
        </p:nvSpPr>
        <p:spPr>
          <a:xfrm rot="0">
            <a:off x="0" y="3473921"/>
            <a:ext cx="18288000" cy="1530027"/>
          </a:xfrm>
          <a:prstGeom prst="rect">
            <a:avLst/>
          </a:prstGeom>
        </p:spPr>
        <p:txBody>
          <a:bodyPr anchor="t" rtlCol="false" tIns="0" lIns="0" bIns="0" rIns="0">
            <a:spAutoFit/>
          </a:bodyPr>
          <a:lstStyle/>
          <a:p>
            <a:pPr algn="ctr">
              <a:lnSpc>
                <a:spcPts val="11217"/>
              </a:lnSpc>
            </a:pPr>
            <a:r>
              <a:rPr lang="en-US" sz="8012" spc="360">
                <a:solidFill>
                  <a:srgbClr val="0F6FC6"/>
                </a:solidFill>
                <a:latin typeface="Arial Bold"/>
              </a:rPr>
              <a:t>THE AMERICAN REVOLUTION</a:t>
            </a:r>
          </a:p>
        </p:txBody>
      </p:sp>
      <p:sp>
        <p:nvSpPr>
          <p:cNvPr name="TextBox 10" id="10"/>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the american revolution</a:t>
            </a:r>
          </a:p>
        </p:txBody>
      </p:sp>
      <p:sp>
        <p:nvSpPr>
          <p:cNvPr name="TextBox 11" id="11"/>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12</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144000" y="0"/>
            <a:ext cx="7795260" cy="9725311"/>
          </a:xfrm>
          <a:custGeom>
            <a:avLst/>
            <a:gdLst/>
            <a:ahLst/>
            <a:cxnLst/>
            <a:rect r="r" b="b" t="t" l="l"/>
            <a:pathLst>
              <a:path h="9725311" w="7795260">
                <a:moveTo>
                  <a:pt x="0" y="0"/>
                </a:moveTo>
                <a:lnTo>
                  <a:pt x="7795260" y="0"/>
                </a:lnTo>
                <a:lnTo>
                  <a:pt x="7795260" y="9725311"/>
                </a:lnTo>
                <a:lnTo>
                  <a:pt x="0" y="9725311"/>
                </a:lnTo>
                <a:lnTo>
                  <a:pt x="0" y="0"/>
                </a:lnTo>
                <a:close/>
              </a:path>
            </a:pathLst>
          </a:custGeom>
          <a:blipFill>
            <a:blip r:embed="rId6"/>
            <a:stretch>
              <a:fillRect l="-5448" t="0" r="-5448" b="0"/>
            </a:stretch>
          </a:blipFill>
        </p:spPr>
      </p:sp>
      <p:sp>
        <p:nvSpPr>
          <p:cNvPr name="TextBox 11" id="11"/>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Britain was Broke</a:t>
            </a:r>
          </a:p>
        </p:txBody>
      </p:sp>
      <p:sp>
        <p:nvSpPr>
          <p:cNvPr name="TextBox 12" id="12"/>
          <p:cNvSpPr txBox="true"/>
          <p:nvPr/>
        </p:nvSpPr>
        <p:spPr>
          <a:xfrm rot="0">
            <a:off x="1028700" y="2111374"/>
            <a:ext cx="8115300" cy="3140075"/>
          </a:xfrm>
          <a:prstGeom prst="rect">
            <a:avLst/>
          </a:prstGeom>
        </p:spPr>
        <p:txBody>
          <a:bodyPr anchor="t" rtlCol="false" tIns="0" lIns="0" bIns="0" rIns="0">
            <a:spAutoFit/>
          </a:bodyPr>
          <a:lstStyle/>
          <a:p>
            <a:pPr algn="l">
              <a:lnSpc>
                <a:spcPts val="4899"/>
              </a:lnSpc>
            </a:pPr>
            <a:r>
              <a:rPr lang="en-US" sz="3499">
                <a:solidFill>
                  <a:srgbClr val="000000"/>
                </a:solidFill>
                <a:latin typeface="Arial"/>
              </a:rPr>
              <a:t>British was in financial trouble because of the war.</a:t>
            </a:r>
          </a:p>
          <a:p>
            <a:pPr algn="l">
              <a:lnSpc>
                <a:spcPts val="4899"/>
              </a:lnSpc>
            </a:pPr>
            <a:r>
              <a:rPr lang="en-US" sz="3499">
                <a:solidFill>
                  <a:srgbClr val="000000"/>
                </a:solidFill>
                <a:latin typeface="Arial"/>
              </a:rPr>
              <a:t>Westminster decided to make the colonists pay for the costs of their government and defence.</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AAD"/>
                </a:solidFill>
                <a:latin typeface="Arial Bold"/>
              </a:rPr>
              <a:t>No Taxation without Representation</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1" id="11"/>
          <p:cNvSpPr/>
          <p:nvPr/>
        </p:nvSpPr>
        <p:spPr>
          <a:xfrm flipH="false" flipV="false" rot="0">
            <a:off x="11131668" y="2089146"/>
            <a:ext cx="5330478" cy="4035428"/>
          </a:xfrm>
          <a:custGeom>
            <a:avLst/>
            <a:gdLst/>
            <a:ahLst/>
            <a:cxnLst/>
            <a:rect r="r" b="b" t="t" l="l"/>
            <a:pathLst>
              <a:path h="4035428" w="5330478">
                <a:moveTo>
                  <a:pt x="0" y="0"/>
                </a:moveTo>
                <a:lnTo>
                  <a:pt x="5330478" y="0"/>
                </a:lnTo>
                <a:lnTo>
                  <a:pt x="5330478" y="4035428"/>
                </a:lnTo>
                <a:lnTo>
                  <a:pt x="0" y="4035428"/>
                </a:lnTo>
                <a:lnTo>
                  <a:pt x="0" y="0"/>
                </a:lnTo>
                <a:close/>
              </a:path>
            </a:pathLst>
          </a:custGeom>
          <a:blipFill>
            <a:blip r:embed="rId6"/>
            <a:stretch>
              <a:fillRect l="0" t="0" r="0" b="0"/>
            </a:stretch>
          </a:blipFill>
        </p:spPr>
      </p:sp>
      <p:sp>
        <p:nvSpPr>
          <p:cNvPr name="Freeform 12" id="12"/>
          <p:cNvSpPr/>
          <p:nvPr/>
        </p:nvSpPr>
        <p:spPr>
          <a:xfrm flipH="false" flipV="false" rot="0">
            <a:off x="11763870" y="6124574"/>
            <a:ext cx="4066074" cy="2565399"/>
          </a:xfrm>
          <a:custGeom>
            <a:avLst/>
            <a:gdLst/>
            <a:ahLst/>
            <a:cxnLst/>
            <a:rect r="r" b="b" t="t" l="l"/>
            <a:pathLst>
              <a:path h="2565399" w="4066074">
                <a:moveTo>
                  <a:pt x="0" y="0"/>
                </a:moveTo>
                <a:lnTo>
                  <a:pt x="4066074" y="0"/>
                </a:lnTo>
                <a:lnTo>
                  <a:pt x="4066074" y="2565399"/>
                </a:lnTo>
                <a:lnTo>
                  <a:pt x="0" y="2565399"/>
                </a:lnTo>
                <a:lnTo>
                  <a:pt x="0" y="0"/>
                </a:lnTo>
                <a:close/>
              </a:path>
            </a:pathLst>
          </a:custGeom>
          <a:blipFill>
            <a:blip r:embed="rId7"/>
            <a:stretch>
              <a:fillRect l="0" t="0" r="0" b="0"/>
            </a:stretch>
          </a:blipFill>
        </p:spPr>
      </p:sp>
      <p:sp>
        <p:nvSpPr>
          <p:cNvPr name="TextBox 13" id="13"/>
          <p:cNvSpPr txBox="true"/>
          <p:nvPr/>
        </p:nvSpPr>
        <p:spPr>
          <a:xfrm rot="0">
            <a:off x="1028700" y="2139949"/>
            <a:ext cx="9625854" cy="39846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British introduced the </a:t>
            </a:r>
            <a:r>
              <a:rPr lang="en-US" sz="2500">
                <a:solidFill>
                  <a:srgbClr val="000000"/>
                </a:solidFill>
                <a:latin typeface="Arial Bold"/>
              </a:rPr>
              <a:t>Stamp Act (1765) </a:t>
            </a:r>
            <a:r>
              <a:rPr lang="en-US" sz="2500">
                <a:solidFill>
                  <a:srgbClr val="000000"/>
                </a:solidFill>
                <a:latin typeface="Arial"/>
              </a:rPr>
              <a:t>that required all legal documents, wills, newspapers and playing cards to have a paid government stamp and the </a:t>
            </a:r>
            <a:r>
              <a:rPr lang="en-US" sz="2500">
                <a:solidFill>
                  <a:srgbClr val="000000"/>
                </a:solidFill>
                <a:latin typeface="Arial Bold"/>
              </a:rPr>
              <a:t>Quartering Act (1765) </a:t>
            </a:r>
            <a:r>
              <a:rPr lang="en-US" sz="2500">
                <a:solidFill>
                  <a:srgbClr val="000000"/>
                </a:solidFill>
                <a:latin typeface="Arial"/>
              </a:rPr>
              <a:t>that covered the cost of the soldiers in the colonies. This infuriated the colonists who did not want to pay more taxes, especially to a parliament in London where they had no representatives. ‘</a:t>
            </a:r>
            <a:r>
              <a:rPr lang="en-US" sz="2500">
                <a:solidFill>
                  <a:srgbClr val="000000"/>
                </a:solidFill>
                <a:latin typeface="Arial Bold"/>
              </a:rPr>
              <a:t>No Taxation Without Representation</a:t>
            </a:r>
            <a:r>
              <a:rPr lang="en-US" sz="2500">
                <a:solidFill>
                  <a:srgbClr val="000000"/>
                </a:solidFill>
                <a:latin typeface="Arial"/>
              </a:rPr>
              <a:t>’ became the new slogan for opposition groups. </a:t>
            </a:r>
            <a:r>
              <a:rPr lang="en-US" sz="2500">
                <a:solidFill>
                  <a:srgbClr val="000000"/>
                </a:solidFill>
                <a:latin typeface="Arial Bold"/>
              </a:rPr>
              <a:t>Stamp men </a:t>
            </a:r>
            <a:r>
              <a:rPr lang="en-US" sz="2500">
                <a:solidFill>
                  <a:srgbClr val="000000"/>
                </a:solidFill>
                <a:latin typeface="Arial"/>
              </a:rPr>
              <a:t>were beaten up and ‘</a:t>
            </a:r>
            <a:r>
              <a:rPr lang="en-US" sz="2500">
                <a:solidFill>
                  <a:srgbClr val="000000"/>
                </a:solidFill>
                <a:latin typeface="Arial Bold"/>
              </a:rPr>
              <a:t>tarred and feathered</a:t>
            </a:r>
            <a:r>
              <a:rPr lang="en-US" sz="2500">
                <a:solidFill>
                  <a:srgbClr val="000000"/>
                </a:solidFill>
                <a:latin typeface="Arial"/>
              </a:rPr>
              <a:t>’. This resulted in the withdrawal of the Stamp Act in 1766.</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6" id="16"/>
          <p:cNvSpPr txBox="true"/>
          <p:nvPr/>
        </p:nvSpPr>
        <p:spPr>
          <a:xfrm rot="0">
            <a:off x="1028700" y="6457949"/>
            <a:ext cx="9625854" cy="2232024"/>
          </a:xfrm>
          <a:prstGeom prst="rect">
            <a:avLst/>
          </a:prstGeom>
        </p:spPr>
        <p:txBody>
          <a:bodyPr anchor="t" rtlCol="false" tIns="0" lIns="0" bIns="0" rIns="0">
            <a:spAutoFit/>
          </a:bodyPr>
          <a:lstStyle/>
          <a:p>
            <a:pPr algn="just">
              <a:lnSpc>
                <a:spcPts val="3500"/>
              </a:lnSpc>
            </a:pPr>
            <a:r>
              <a:rPr lang="en-US" sz="2500">
                <a:solidFill>
                  <a:srgbClr val="000000"/>
                </a:solidFill>
                <a:latin typeface="Arial Bold"/>
              </a:rPr>
              <a:t>The Sons of Liberty</a:t>
            </a:r>
            <a:r>
              <a:rPr lang="en-US" sz="2500">
                <a:solidFill>
                  <a:srgbClr val="000000"/>
                </a:solidFill>
                <a:latin typeface="Arial"/>
              </a:rPr>
              <a:t> were a secret organization formed in the American colonies in protest against the Stamp Act. </a:t>
            </a:r>
            <a:r>
              <a:rPr lang="en-US" sz="2500">
                <a:solidFill>
                  <a:srgbClr val="000000"/>
                </a:solidFill>
                <a:latin typeface="Arial"/>
              </a:rPr>
              <a:t>They were organized by merchants, businessmen, lawyers, journalists, and others who would be most affected by the Stamp Act. They argued that Americans should govern themselves.</a:t>
            </a:r>
          </a:p>
        </p:txBody>
      </p:sp>
      <p:sp>
        <p:nvSpPr>
          <p:cNvPr name="TextBox 17" id="17"/>
          <p:cNvSpPr txBox="true"/>
          <p:nvPr/>
        </p:nvSpPr>
        <p:spPr>
          <a:xfrm rot="0">
            <a:off x="11149854" y="8613773"/>
            <a:ext cx="5312292" cy="1082675"/>
          </a:xfrm>
          <a:prstGeom prst="rect">
            <a:avLst/>
          </a:prstGeom>
        </p:spPr>
        <p:txBody>
          <a:bodyPr anchor="t" rtlCol="false" tIns="0" lIns="0" bIns="0" rIns="0">
            <a:spAutoFit/>
          </a:bodyPr>
          <a:lstStyle/>
          <a:p>
            <a:pPr algn="just">
              <a:lnSpc>
                <a:spcPts val="2799"/>
              </a:lnSpc>
            </a:pPr>
            <a:r>
              <a:rPr lang="en-US" sz="1999">
                <a:solidFill>
                  <a:srgbClr val="000000"/>
                </a:solidFill>
                <a:latin typeface="Arial Italics"/>
              </a:rPr>
              <a:t>The flag of nine red and white stripes that </a:t>
            </a:r>
            <a:r>
              <a:rPr lang="en-US" sz="1999">
                <a:solidFill>
                  <a:srgbClr val="000000"/>
                </a:solidFill>
                <a:latin typeface="Arial Italics"/>
              </a:rPr>
              <a:t>represented the "Sons of Liberty" and became known as the "Rebellious Stripes."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135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the Enlightenment?</a:t>
            </a:r>
          </a:p>
          <a:p>
            <a:pPr algn="l" marL="539749" indent="-269875" lvl="1">
              <a:lnSpc>
                <a:spcPts val="3499"/>
              </a:lnSpc>
              <a:buAutoNum type="arabicPeriod" startAt="1"/>
            </a:pPr>
            <a:r>
              <a:rPr lang="en-US" sz="2499">
                <a:solidFill>
                  <a:srgbClr val="0DA33B"/>
                </a:solidFill>
                <a:latin typeface="Arial"/>
              </a:rPr>
              <a:t>How and why did the British try to limit American trade?</a:t>
            </a:r>
          </a:p>
          <a:p>
            <a:pPr algn="l" marL="539749" indent="-269875" lvl="1">
              <a:lnSpc>
                <a:spcPts val="3499"/>
              </a:lnSpc>
              <a:buAutoNum type="arabicPeriod" startAt="1"/>
            </a:pPr>
            <a:r>
              <a:rPr lang="en-US" sz="2499">
                <a:solidFill>
                  <a:srgbClr val="0DA33B"/>
                </a:solidFill>
                <a:latin typeface="Arial"/>
              </a:rPr>
              <a:t>What impact did the Seven Years’ War have on the colonies of America?</a:t>
            </a:r>
          </a:p>
          <a:p>
            <a:pPr algn="l" marL="539749" indent="-269875" lvl="1">
              <a:lnSpc>
                <a:spcPts val="3499"/>
              </a:lnSpc>
              <a:buAutoNum type="arabicPeriod" startAt="1"/>
            </a:pPr>
            <a:r>
              <a:rPr lang="en-US" sz="2499">
                <a:solidFill>
                  <a:srgbClr val="0DA33B"/>
                </a:solidFill>
                <a:latin typeface="Arial"/>
              </a:rPr>
              <a:t>What was the Stamp Act and how did Americans react to it?</a:t>
            </a:r>
          </a:p>
          <a:p>
            <a:pPr algn="l" marL="539749" indent="-269875" lvl="1">
              <a:lnSpc>
                <a:spcPts val="3499"/>
              </a:lnSpc>
              <a:buAutoNum type="arabicPeriod" startAt="1"/>
            </a:pPr>
            <a:r>
              <a:rPr lang="en-US" sz="2499">
                <a:solidFill>
                  <a:srgbClr val="0DA33B"/>
                </a:solidFill>
                <a:latin typeface="Arial"/>
              </a:rPr>
              <a:t>Which of the causes of the American Revolution do you think was the most important? Why?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135 (Artefact, 2nd Edition)</a:t>
            </a:r>
          </a:p>
        </p:txBody>
      </p:sp>
      <p:sp>
        <p:nvSpPr>
          <p:cNvPr name="TextBox 7" id="7"/>
          <p:cNvSpPr txBox="true"/>
          <p:nvPr/>
        </p:nvSpPr>
        <p:spPr>
          <a:xfrm rot="0">
            <a:off x="1028700" y="2149474"/>
            <a:ext cx="15609955" cy="5727700"/>
          </a:xfrm>
          <a:prstGeom prst="rect">
            <a:avLst/>
          </a:prstGeom>
        </p:spPr>
        <p:txBody>
          <a:bodyPr anchor="t" rtlCol="false" tIns="0" lIns="0" bIns="0" rIns="0">
            <a:spAutoFit/>
          </a:bodyPr>
          <a:lstStyle/>
          <a:p>
            <a:pPr algn="l">
              <a:lnSpc>
                <a:spcPts val="3499"/>
              </a:lnSpc>
            </a:pPr>
            <a:r>
              <a:rPr lang="en-US" sz="2499">
                <a:solidFill>
                  <a:srgbClr val="0DA33B"/>
                </a:solidFill>
                <a:latin typeface="Arial"/>
              </a:rPr>
              <a:t>1.The Enlightenment: a movement of thinkers in the eighteenth century who valued reason and science above faith or authority as a basis for society.</a:t>
            </a:r>
          </a:p>
          <a:p>
            <a:pPr algn="l">
              <a:lnSpc>
                <a:spcPts val="3499"/>
              </a:lnSpc>
            </a:pPr>
            <a:r>
              <a:rPr lang="en-US" sz="2499">
                <a:solidFill>
                  <a:srgbClr val="0DA33B"/>
                </a:solidFill>
                <a:latin typeface="Arial"/>
              </a:rPr>
              <a:t>2.The British passed the Navigation Acts, which forced the colonies to sell some of their products to Britain alone. They did this because they wanted to use cheap American raw materials in their industries.</a:t>
            </a:r>
          </a:p>
          <a:p>
            <a:pPr algn="l">
              <a:lnSpc>
                <a:spcPts val="3499"/>
              </a:lnSpc>
            </a:pPr>
            <a:r>
              <a:rPr lang="en-US" sz="2499">
                <a:solidFill>
                  <a:srgbClr val="0DA33B"/>
                </a:solidFill>
                <a:latin typeface="Arial"/>
              </a:rPr>
              <a:t>3.Britain wanted the colonies to contribute to the cost of their own defence. Also, many Americans gained military experience from fighting with the British army.</a:t>
            </a:r>
          </a:p>
          <a:p>
            <a:pPr algn="l">
              <a:lnSpc>
                <a:spcPts val="3499"/>
              </a:lnSpc>
            </a:pPr>
            <a:r>
              <a:rPr lang="en-US" sz="2499">
                <a:solidFill>
                  <a:srgbClr val="0DA33B"/>
                </a:solidFill>
                <a:latin typeface="Arial"/>
              </a:rPr>
              <a:t>4.The Stamp Act required all sorts of documents to have a government stamp on them, which had to be paid for. The Americans were strongly opposed to it and attacked tax collectors, held protests and forced the British to withdraw the Act.</a:t>
            </a:r>
          </a:p>
          <a:p>
            <a:pPr algn="l">
              <a:lnSpc>
                <a:spcPts val="3499"/>
              </a:lnSpc>
            </a:pPr>
            <a:r>
              <a:rPr lang="en-US" sz="2499">
                <a:solidFill>
                  <a:srgbClr val="0DA33B"/>
                </a:solidFill>
                <a:latin typeface="Arial"/>
              </a:rPr>
              <a:t>5.The Seven Years War</a:t>
            </a:r>
          </a:p>
          <a:p>
            <a:pPr algn="l">
              <a:lnSpc>
                <a:spcPts val="3499"/>
              </a:lnSpc>
            </a:pPr>
            <a:r>
              <a:rPr lang="en-US" sz="2499">
                <a:solidFill>
                  <a:srgbClr val="0DA33B"/>
                </a:solidFill>
                <a:latin typeface="Arial"/>
              </a:rPr>
              <a:t>Age of Enlightenment</a:t>
            </a:r>
          </a:p>
          <a:p>
            <a:pPr algn="l">
              <a:lnSpc>
                <a:spcPts val="3499"/>
              </a:lnSpc>
            </a:pPr>
            <a:r>
              <a:rPr lang="en-US" sz="2499">
                <a:solidFill>
                  <a:srgbClr val="0DA33B"/>
                </a:solidFill>
                <a:latin typeface="Arial"/>
              </a:rPr>
              <a:t>Restriction on Trade - No Taxation without Representation</a:t>
            </a:r>
          </a:p>
          <a:p>
            <a:pPr algn="l">
              <a:lnSpc>
                <a:spcPts val="3499"/>
              </a:lnSpc>
            </a:pP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04AAD"/>
                </a:solidFill>
                <a:latin typeface="Arial Bold"/>
              </a:rPr>
              <a:t>12.2: THE ROAD TO WAR</a:t>
            </a:r>
          </a:p>
        </p:txBody>
      </p:sp>
      <p:sp>
        <p:nvSpPr>
          <p:cNvPr name="TextBox 9" id="9"/>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12.2: the road to war</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Boston Massacre</a:t>
            </a:r>
          </a:p>
        </p:txBody>
      </p:sp>
      <p:sp>
        <p:nvSpPr>
          <p:cNvPr name="TextBox 7" id="7"/>
          <p:cNvSpPr txBox="true"/>
          <p:nvPr/>
        </p:nvSpPr>
        <p:spPr>
          <a:xfrm rot="0">
            <a:off x="1028700" y="2276475"/>
            <a:ext cx="6717932"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After they had repealed the Stamp Act, the British imposed the Townshend Acts in 1767, placing taxes on goods that America imported (tea, glass, paint and lead). </a:t>
            </a:r>
            <a:r>
              <a:rPr lang="en-US" sz="3000">
                <a:solidFill>
                  <a:srgbClr val="000000"/>
                </a:solidFill>
                <a:latin typeface="Arial"/>
              </a:rPr>
              <a:t>Tensions continued to rise, and in 1770 it came to a head. A mob who were protesting the Townshend Acts confronted a group of British soldiers. The soldiers opened fire and five people were killed. The event was known as the </a:t>
            </a:r>
            <a:r>
              <a:rPr lang="en-US" sz="3000">
                <a:solidFill>
                  <a:srgbClr val="000000"/>
                </a:solidFill>
                <a:latin typeface="Arial Bold"/>
              </a:rPr>
              <a:t>Boston</a:t>
            </a:r>
            <a:r>
              <a:rPr lang="en-US" sz="3000">
                <a:solidFill>
                  <a:srgbClr val="000000"/>
                </a:solidFill>
                <a:latin typeface="Arial"/>
              </a:rPr>
              <a:t> </a:t>
            </a:r>
            <a:r>
              <a:rPr lang="en-US" sz="3000">
                <a:solidFill>
                  <a:srgbClr val="000000"/>
                </a:solidFill>
                <a:latin typeface="Arial Bold"/>
              </a:rPr>
              <a:t>Massacre</a:t>
            </a:r>
            <a:r>
              <a:rPr lang="en-US" sz="3000">
                <a:solidFill>
                  <a:srgbClr val="000000"/>
                </a:solidFill>
                <a:latin typeface="Arial"/>
              </a:rPr>
              <a:t> – exaggerated accounts spread, claiming that the British soldiers acted first.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Freeform 14" id="14"/>
          <p:cNvSpPr/>
          <p:nvPr/>
        </p:nvSpPr>
        <p:spPr>
          <a:xfrm flipH="false" flipV="false" rot="0">
            <a:off x="8051432" y="2669686"/>
            <a:ext cx="8587222" cy="5996066"/>
          </a:xfrm>
          <a:custGeom>
            <a:avLst/>
            <a:gdLst/>
            <a:ahLst/>
            <a:cxnLst/>
            <a:rect r="r" b="b" t="t" l="l"/>
            <a:pathLst>
              <a:path h="5996066" w="8587222">
                <a:moveTo>
                  <a:pt x="0" y="0"/>
                </a:moveTo>
                <a:lnTo>
                  <a:pt x="8587223" y="0"/>
                </a:lnTo>
                <a:lnTo>
                  <a:pt x="8587223" y="5996066"/>
                </a:lnTo>
                <a:lnTo>
                  <a:pt x="0" y="5996066"/>
                </a:lnTo>
                <a:lnTo>
                  <a:pt x="0" y="0"/>
                </a:lnTo>
                <a:close/>
              </a:path>
            </a:pathLst>
          </a:custGeom>
          <a:blipFill>
            <a:blip r:embed="rId6"/>
            <a:stretch>
              <a:fillRect l="-2940" t="-4750" r="-2738" b="-4999"/>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Boston Tea Party</a:t>
            </a:r>
          </a:p>
        </p:txBody>
      </p:sp>
      <p:sp>
        <p:nvSpPr>
          <p:cNvPr name="TextBox 7" id="7"/>
          <p:cNvSpPr txBox="true"/>
          <p:nvPr/>
        </p:nvSpPr>
        <p:spPr>
          <a:xfrm rot="0">
            <a:off x="1028700" y="2139949"/>
            <a:ext cx="8452509"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After the Boston Massacre, the British were forced to withdraw all the Townshend Acts and other taxes – except a small tax on tea imports as a sign they had the right to impose taxes on the colonies. </a:t>
            </a:r>
            <a:r>
              <a:rPr lang="en-US" sz="2500">
                <a:solidFill>
                  <a:srgbClr val="000000"/>
                </a:solidFill>
                <a:latin typeface="Arial"/>
              </a:rPr>
              <a:t>In </a:t>
            </a:r>
            <a:r>
              <a:rPr lang="en-US" sz="2500">
                <a:solidFill>
                  <a:srgbClr val="000000"/>
                </a:solidFill>
                <a:latin typeface="Arial Bold"/>
              </a:rPr>
              <a:t>1773</a:t>
            </a:r>
            <a:r>
              <a:rPr lang="en-US" sz="2500">
                <a:solidFill>
                  <a:srgbClr val="000000"/>
                </a:solidFill>
                <a:latin typeface="Arial"/>
              </a:rPr>
              <a:t>, they passed the </a:t>
            </a:r>
            <a:r>
              <a:rPr lang="en-US" sz="2500">
                <a:solidFill>
                  <a:srgbClr val="000000"/>
                </a:solidFill>
                <a:latin typeface="Arial Bold"/>
              </a:rPr>
              <a:t>Tea Act </a:t>
            </a:r>
            <a:r>
              <a:rPr lang="en-US" sz="2500">
                <a:solidFill>
                  <a:srgbClr val="000000"/>
                </a:solidFill>
                <a:latin typeface="Arial"/>
              </a:rPr>
              <a:t>that exempted the East India Company from paying the tea tax. In </a:t>
            </a:r>
            <a:r>
              <a:rPr lang="en-US" sz="2500">
                <a:solidFill>
                  <a:srgbClr val="000000"/>
                </a:solidFill>
                <a:latin typeface="Arial Bold"/>
              </a:rPr>
              <a:t>December 1773</a:t>
            </a:r>
            <a:r>
              <a:rPr lang="en-US" sz="2500">
                <a:solidFill>
                  <a:srgbClr val="000000"/>
                </a:solidFill>
                <a:latin typeface="Arial"/>
              </a:rPr>
              <a:t>, a group from the Sons of Liberty dressed as Native Americans and duped </a:t>
            </a:r>
            <a:r>
              <a:rPr lang="en-US" sz="2500">
                <a:solidFill>
                  <a:srgbClr val="000000"/>
                </a:solidFill>
                <a:latin typeface="Arial Bold"/>
              </a:rPr>
              <a:t>342 crates </a:t>
            </a:r>
            <a:r>
              <a:rPr lang="en-US" sz="2500">
                <a:solidFill>
                  <a:srgbClr val="000000"/>
                </a:solidFill>
                <a:latin typeface="Arial"/>
              </a:rPr>
              <a:t>of East India Company tea into the Boston Harbour. This event would become known as the </a:t>
            </a:r>
            <a:r>
              <a:rPr lang="en-US" sz="2500">
                <a:solidFill>
                  <a:srgbClr val="000000"/>
                </a:solidFill>
                <a:latin typeface="Arial Bold"/>
              </a:rPr>
              <a:t>Boston Tea Party</a:t>
            </a:r>
            <a:r>
              <a:rPr lang="en-US" sz="2500">
                <a:solidFill>
                  <a:srgbClr val="000000"/>
                </a:solidFill>
                <a:latin typeface="Arial"/>
              </a:rPr>
              <a:t>. </a:t>
            </a:r>
          </a:p>
          <a:p>
            <a:pPr algn="just">
              <a:lnSpc>
                <a:spcPts val="3500"/>
              </a:lnSpc>
            </a:pPr>
          </a:p>
          <a:p>
            <a:pPr algn="just">
              <a:lnSpc>
                <a:spcPts val="3500"/>
              </a:lnSpc>
            </a:pPr>
            <a:r>
              <a:rPr lang="en-US" sz="2500">
                <a:solidFill>
                  <a:srgbClr val="000000"/>
                </a:solidFill>
                <a:latin typeface="Arial"/>
              </a:rPr>
              <a:t>The British government, pressured by the East India Company, imposed what Americans called the ‘</a:t>
            </a:r>
            <a:r>
              <a:rPr lang="en-US" sz="2500">
                <a:solidFill>
                  <a:srgbClr val="000000"/>
                </a:solidFill>
                <a:latin typeface="Arial Bold"/>
              </a:rPr>
              <a:t>Intolerable Acts</a:t>
            </a:r>
            <a:r>
              <a:rPr lang="en-US" sz="2500">
                <a:solidFill>
                  <a:srgbClr val="000000"/>
                </a:solidFill>
                <a:latin typeface="Arial"/>
              </a:rPr>
              <a:t>’ on Boston and the colony of Massachusetts. The port of Boston was closed until compensation for the tea had been paid, the city of Boston was put under military rule, and the colony’s assembly was suspended.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Freeform 14" id="14"/>
          <p:cNvSpPr/>
          <p:nvPr/>
        </p:nvSpPr>
        <p:spPr>
          <a:xfrm flipH="false" flipV="false" rot="0">
            <a:off x="9786009" y="2723659"/>
            <a:ext cx="6852646" cy="4839681"/>
          </a:xfrm>
          <a:custGeom>
            <a:avLst/>
            <a:gdLst/>
            <a:ahLst/>
            <a:cxnLst/>
            <a:rect r="r" b="b" t="t" l="l"/>
            <a:pathLst>
              <a:path h="4839681" w="6852646">
                <a:moveTo>
                  <a:pt x="0" y="0"/>
                </a:moveTo>
                <a:lnTo>
                  <a:pt x="6852646" y="0"/>
                </a:lnTo>
                <a:lnTo>
                  <a:pt x="6852646" y="4839682"/>
                </a:lnTo>
                <a:lnTo>
                  <a:pt x="0" y="4839682"/>
                </a:lnTo>
                <a:lnTo>
                  <a:pt x="0" y="0"/>
                </a:lnTo>
                <a:close/>
              </a:path>
            </a:pathLst>
          </a:custGeom>
          <a:blipFill>
            <a:blip r:embed="rId6"/>
            <a:stretch>
              <a:fillRect l="-3121" t="-4243" r="-1243" b="-3207"/>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First Continental Congress</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actions seen in Massachusetts worried the other colonies; if it could happen there, it could also happen to their own colonies. </a:t>
            </a:r>
            <a:r>
              <a:rPr lang="en-US" sz="3000">
                <a:solidFill>
                  <a:srgbClr val="000000"/>
                </a:solidFill>
                <a:latin typeface="Arial Bold"/>
              </a:rPr>
              <a:t>Representatives of the colonies </a:t>
            </a:r>
            <a:r>
              <a:rPr lang="en-US" sz="3000">
                <a:solidFill>
                  <a:srgbClr val="000000"/>
                </a:solidFill>
                <a:latin typeface="Arial"/>
              </a:rPr>
              <a:t>met in the </a:t>
            </a:r>
            <a:r>
              <a:rPr lang="en-US" sz="3000">
                <a:solidFill>
                  <a:srgbClr val="000000"/>
                </a:solidFill>
                <a:latin typeface="Arial Bold"/>
              </a:rPr>
              <a:t>Continental Congress </a:t>
            </a:r>
            <a:r>
              <a:rPr lang="en-US" sz="3000">
                <a:solidFill>
                  <a:srgbClr val="000000"/>
                </a:solidFill>
                <a:latin typeface="Arial"/>
              </a:rPr>
              <a:t>in September 1774. The Congress </a:t>
            </a:r>
            <a:r>
              <a:rPr lang="en-US" sz="3000">
                <a:solidFill>
                  <a:srgbClr val="000000"/>
                </a:solidFill>
                <a:latin typeface="Arial Bold"/>
              </a:rPr>
              <a:t>opposed all British taxes</a:t>
            </a:r>
            <a:r>
              <a:rPr lang="en-US" sz="3000">
                <a:solidFill>
                  <a:srgbClr val="000000"/>
                </a:solidFill>
                <a:latin typeface="Arial"/>
              </a:rPr>
              <a:t>, urged a boycott of British goods and demanded the </a:t>
            </a:r>
            <a:r>
              <a:rPr lang="en-US" sz="3000">
                <a:solidFill>
                  <a:srgbClr val="000000"/>
                </a:solidFill>
                <a:latin typeface="Arial Bold"/>
              </a:rPr>
              <a:t>removal of British soldiers</a:t>
            </a:r>
            <a:r>
              <a:rPr lang="en-US" sz="3000">
                <a:solidFill>
                  <a:srgbClr val="000000"/>
                </a:solidFill>
                <a:latin typeface="Arial"/>
              </a:rPr>
              <a:t>. Some demanded all-out war, but the majority weren’t ready for it. Secret groups throughout the colonies began to stockpile weapons and </a:t>
            </a:r>
            <a:r>
              <a:rPr lang="en-US" sz="3000">
                <a:solidFill>
                  <a:srgbClr val="000000"/>
                </a:solidFill>
                <a:latin typeface="Arial Bold"/>
              </a:rPr>
              <a:t>militias</a:t>
            </a:r>
            <a:r>
              <a:rPr lang="en-US" sz="3000">
                <a:solidFill>
                  <a:srgbClr val="000000"/>
                </a:solidFill>
                <a:latin typeface="Arial"/>
              </a:rPr>
              <a:t> (</a:t>
            </a:r>
            <a:r>
              <a:rPr lang="en-US" sz="3000" u="sng">
                <a:solidFill>
                  <a:srgbClr val="000000"/>
                </a:solidFill>
                <a:latin typeface="Arial"/>
              </a:rPr>
              <a:t>part-time armies</a:t>
            </a:r>
            <a:r>
              <a:rPr lang="en-US" sz="3000">
                <a:solidFill>
                  <a:srgbClr val="000000"/>
                </a:solidFill>
                <a:latin typeface="Arial"/>
              </a:rPr>
              <a:t>) began to train/arm themselves.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British General Gage tried to stop these developments before they became a full-scale rebellion. </a:t>
            </a:r>
            <a:r>
              <a:rPr lang="en-US" sz="3000">
                <a:solidFill>
                  <a:srgbClr val="000000"/>
                </a:solidFill>
                <a:latin typeface="Arial"/>
              </a:rPr>
              <a:t>In April 1775, he sent 800 troops to seize weapons at </a:t>
            </a:r>
            <a:r>
              <a:rPr lang="en-US" sz="3000">
                <a:solidFill>
                  <a:srgbClr val="000000"/>
                </a:solidFill>
                <a:latin typeface="Arial Bold"/>
              </a:rPr>
              <a:t>Concord</a:t>
            </a:r>
            <a:r>
              <a:rPr lang="en-US" sz="3000">
                <a:solidFill>
                  <a:srgbClr val="000000"/>
                </a:solidFill>
                <a:latin typeface="Arial"/>
              </a:rPr>
              <a:t>, near Boston. American rebel, Paul Revere heard about this and organised militiamen to ride through the countryside to warm the rebels that the British were coming. These militiamen were known as the ‘</a:t>
            </a:r>
            <a:r>
              <a:rPr lang="en-US" sz="3000">
                <a:solidFill>
                  <a:srgbClr val="000000"/>
                </a:solidFill>
                <a:latin typeface="Arial Bold"/>
              </a:rPr>
              <a:t>minute men</a:t>
            </a:r>
            <a:r>
              <a:rPr lang="en-US" sz="3000">
                <a:solidFill>
                  <a:srgbClr val="000000"/>
                </a:solidFill>
                <a:latin typeface="Arial"/>
              </a:rPr>
              <a:t>’. </a:t>
            </a:r>
            <a:r>
              <a:rPr lang="en-US" sz="3000">
                <a:solidFill>
                  <a:srgbClr val="000000"/>
                </a:solidFill>
                <a:latin typeface="Arial"/>
              </a:rPr>
              <a:t>At </a:t>
            </a:r>
            <a:r>
              <a:rPr lang="en-US" sz="3000">
                <a:solidFill>
                  <a:srgbClr val="000000"/>
                </a:solidFill>
                <a:latin typeface="Arial Bold"/>
              </a:rPr>
              <a:t>Lexington</a:t>
            </a:r>
            <a:r>
              <a:rPr lang="en-US" sz="3000">
                <a:solidFill>
                  <a:srgbClr val="000000"/>
                </a:solidFill>
                <a:latin typeface="Arial"/>
              </a:rPr>
              <a:t>, on the way to Concord, a small force of American militiamen engaged the British troops. Ten Americans were killed, eight were captured. When the British finally reached Concord, the weapons were already gone. On their return to Boston, there was a second, larger battle where 273 British soldiers were killed. </a:t>
            </a:r>
          </a:p>
        </p:txBody>
      </p:sp>
      <p:grpSp>
        <p:nvGrpSpPr>
          <p:cNvPr name="Group 11" id="11"/>
          <p:cNvGrpSpPr/>
          <p:nvPr/>
        </p:nvGrpSpPr>
        <p:grpSpPr>
          <a:xfrm rot="0">
            <a:off x="6124187" y="6435724"/>
            <a:ext cx="6039626" cy="3289586"/>
            <a:chOff x="0" y="0"/>
            <a:chExt cx="8052835" cy="4386115"/>
          </a:xfrm>
        </p:grpSpPr>
        <p:grpSp>
          <p:nvGrpSpPr>
            <p:cNvPr name="Group 12" id="12"/>
            <p:cNvGrpSpPr/>
            <p:nvPr/>
          </p:nvGrpSpPr>
          <p:grpSpPr>
            <a:xfrm rot="0">
              <a:off x="0" y="0"/>
              <a:ext cx="8052835" cy="4386115"/>
              <a:chOff x="0" y="0"/>
              <a:chExt cx="1726486" cy="940360"/>
            </a:xfrm>
          </p:grpSpPr>
          <p:sp>
            <p:nvSpPr>
              <p:cNvPr name="Freeform 13" id="13"/>
              <p:cNvSpPr/>
              <p:nvPr/>
            </p:nvSpPr>
            <p:spPr>
              <a:xfrm flipH="false" flipV="false" rot="0">
                <a:off x="0" y="0"/>
                <a:ext cx="1726486" cy="940360"/>
              </a:xfrm>
              <a:custGeom>
                <a:avLst/>
                <a:gdLst/>
                <a:ahLst/>
                <a:cxnLst/>
                <a:rect r="r" b="b" t="t" l="l"/>
                <a:pathLst>
                  <a:path h="940360" w="1726486">
                    <a:moveTo>
                      <a:pt x="0" y="0"/>
                    </a:moveTo>
                    <a:lnTo>
                      <a:pt x="1726486" y="0"/>
                    </a:lnTo>
                    <a:lnTo>
                      <a:pt x="1726486" y="940360"/>
                    </a:lnTo>
                    <a:lnTo>
                      <a:pt x="0" y="940360"/>
                    </a:lnTo>
                    <a:close/>
                  </a:path>
                </a:pathLst>
              </a:custGeom>
              <a:solidFill>
                <a:srgbClr val="55C9FE"/>
              </a:solidFill>
              <a:ln w="76200" cap="sq">
                <a:solidFill>
                  <a:srgbClr val="004AAD"/>
                </a:solidFill>
                <a:prstDash val="solid"/>
                <a:miter/>
              </a:ln>
            </p:spPr>
          </p:sp>
          <p:sp>
            <p:nvSpPr>
              <p:cNvPr name="TextBox 14" id="14"/>
              <p:cNvSpPr txBox="true"/>
              <p:nvPr/>
            </p:nvSpPr>
            <p:spPr>
              <a:xfrm>
                <a:off x="0" y="-104775"/>
                <a:ext cx="1726486" cy="1045135"/>
              </a:xfrm>
              <a:prstGeom prst="rect">
                <a:avLst/>
              </a:prstGeom>
            </p:spPr>
            <p:txBody>
              <a:bodyPr anchor="ctr" rtlCol="false" tIns="84984" lIns="84984" bIns="84984" rIns="84984"/>
              <a:lstStyle/>
              <a:p>
                <a:pPr algn="ctr">
                  <a:lnSpc>
                    <a:spcPts val="3500"/>
                  </a:lnSpc>
                </a:pPr>
              </a:p>
            </p:txBody>
          </p:sp>
        </p:grpSp>
        <p:sp>
          <p:nvSpPr>
            <p:cNvPr name="Freeform 15" id="15"/>
            <p:cNvSpPr/>
            <p:nvPr/>
          </p:nvSpPr>
          <p:spPr>
            <a:xfrm flipH="false" flipV="false" rot="15489">
              <a:off x="4524592" y="124702"/>
              <a:ext cx="3314894" cy="4136712"/>
            </a:xfrm>
            <a:custGeom>
              <a:avLst/>
              <a:gdLst/>
              <a:ahLst/>
              <a:cxnLst/>
              <a:rect r="r" b="b" t="t" l="l"/>
              <a:pathLst>
                <a:path h="4136712" w="3314894">
                  <a:moveTo>
                    <a:pt x="0" y="0"/>
                  </a:moveTo>
                  <a:lnTo>
                    <a:pt x="3314895" y="0"/>
                  </a:lnTo>
                  <a:lnTo>
                    <a:pt x="3314895" y="4136711"/>
                  </a:lnTo>
                  <a:lnTo>
                    <a:pt x="0" y="4136711"/>
                  </a:lnTo>
                  <a:lnTo>
                    <a:pt x="0" y="0"/>
                  </a:lnTo>
                  <a:close/>
                </a:path>
              </a:pathLst>
            </a:custGeom>
            <a:blipFill>
              <a:blip r:embed="rId6"/>
              <a:stretch>
                <a:fillRect l="0" t="0" r="0" b="0"/>
              </a:stretch>
            </a:blipFill>
          </p:spPr>
        </p:sp>
        <p:sp>
          <p:nvSpPr>
            <p:cNvPr name="TextBox 16" id="16"/>
            <p:cNvSpPr txBox="true"/>
            <p:nvPr/>
          </p:nvSpPr>
          <p:spPr>
            <a:xfrm rot="0">
              <a:off x="212921" y="709507"/>
              <a:ext cx="4111815" cy="3528253"/>
            </a:xfrm>
            <a:prstGeom prst="rect">
              <a:avLst/>
            </a:prstGeom>
          </p:spPr>
          <p:txBody>
            <a:bodyPr anchor="t" rtlCol="false" tIns="0" lIns="0" bIns="0" rIns="0">
              <a:spAutoFit/>
            </a:bodyPr>
            <a:lstStyle/>
            <a:p>
              <a:pPr algn="just">
                <a:lnSpc>
                  <a:spcPts val="1897"/>
                </a:lnSpc>
              </a:pPr>
              <a:r>
                <a:rPr lang="en-US" sz="1842">
                  <a:solidFill>
                    <a:srgbClr val="0F6FC6"/>
                  </a:solidFill>
                  <a:latin typeface="Arial"/>
                </a:rPr>
                <a:t>The same night as Revere's ride, a 16-year-old girl named</a:t>
              </a:r>
              <a:r>
                <a:rPr lang="en-US" sz="1842">
                  <a:solidFill>
                    <a:srgbClr val="0F6FC6"/>
                  </a:solidFill>
                  <a:latin typeface="Arial Bold"/>
                </a:rPr>
                <a:t> Sybil Ludington </a:t>
              </a:r>
              <a:r>
                <a:rPr lang="en-US" sz="1842">
                  <a:solidFill>
                    <a:srgbClr val="0F6FC6"/>
                  </a:solidFill>
                  <a:latin typeface="Arial"/>
                </a:rPr>
                <a:t>rode twice the distance Revere had through the rain to alert the Continental troops. She returned home at dawn, having averted disaster, and George Washington thanked her personally for her courage. </a:t>
              </a:r>
            </a:p>
          </p:txBody>
        </p:sp>
        <p:sp>
          <p:nvSpPr>
            <p:cNvPr name="TextBox 17" id="17"/>
            <p:cNvSpPr txBox="true"/>
            <p:nvPr/>
          </p:nvSpPr>
          <p:spPr>
            <a:xfrm rot="0">
              <a:off x="212921" y="178691"/>
              <a:ext cx="4111815" cy="530816"/>
            </a:xfrm>
            <a:prstGeom prst="rect">
              <a:avLst/>
            </a:prstGeom>
          </p:spPr>
          <p:txBody>
            <a:bodyPr anchor="t" rtlCol="false" tIns="0" lIns="0" bIns="0" rIns="0">
              <a:spAutoFit/>
            </a:bodyPr>
            <a:lstStyle/>
            <a:p>
              <a:pPr algn="ctr">
                <a:lnSpc>
                  <a:spcPts val="2925"/>
                </a:lnSpc>
              </a:pPr>
              <a:r>
                <a:rPr lang="en-US" sz="2303">
                  <a:solidFill>
                    <a:srgbClr val="004AAD"/>
                  </a:solidFill>
                  <a:latin typeface="Arial Bold Italics"/>
                </a:rPr>
                <a:t>Did you know?</a:t>
              </a:r>
            </a:p>
          </p:txBody>
        </p:sp>
      </p:grpSp>
      <p:sp>
        <p:nvSpPr>
          <p:cNvPr name="TextBox 18" id="18"/>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Battles of Lexington and Concord</a:t>
            </a:r>
          </a:p>
        </p:txBody>
      </p:sp>
      <p:sp>
        <p:nvSpPr>
          <p:cNvPr name="TextBox 19" id="1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20" id="2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21" id="2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Second Continental Congress</a:t>
            </a:r>
          </a:p>
        </p:txBody>
      </p:sp>
      <p:sp>
        <p:nvSpPr>
          <p:cNvPr name="TextBox 7" id="7"/>
          <p:cNvSpPr txBox="true"/>
          <p:nvPr/>
        </p:nvSpPr>
        <p:spPr>
          <a:xfrm rot="0">
            <a:off x="1028700" y="2120899"/>
            <a:ext cx="7810500"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violence in Massachusetts convinced many that war was now inevitable. </a:t>
            </a:r>
            <a:r>
              <a:rPr lang="en-US" sz="3000">
                <a:solidFill>
                  <a:srgbClr val="000000"/>
                </a:solidFill>
                <a:latin typeface="Arial Bold"/>
              </a:rPr>
              <a:t>Thomas Paine </a:t>
            </a:r>
            <a:r>
              <a:rPr lang="en-US" sz="3000">
                <a:solidFill>
                  <a:srgbClr val="000000"/>
                </a:solidFill>
                <a:latin typeface="Arial"/>
              </a:rPr>
              <a:t>published his pamphlet, the </a:t>
            </a:r>
            <a:r>
              <a:rPr lang="en-US" sz="3000">
                <a:solidFill>
                  <a:srgbClr val="000000"/>
                </a:solidFill>
                <a:latin typeface="Arial Bold Italics"/>
              </a:rPr>
              <a:t>Common Sense</a:t>
            </a:r>
            <a:r>
              <a:rPr lang="en-US" sz="3000">
                <a:solidFill>
                  <a:srgbClr val="000000"/>
                </a:solidFill>
                <a:latin typeface="Arial"/>
              </a:rPr>
              <a:t>, that was read widely throughout the colonies. It stated that the American people should be independent from British oppressive control. The Second Continental Congress met in 1776, </a:t>
            </a:r>
            <a:r>
              <a:rPr lang="en-US" sz="3000">
                <a:solidFill>
                  <a:srgbClr val="000000"/>
                </a:solidFill>
                <a:latin typeface="Arial Bold"/>
              </a:rPr>
              <a:t>George Washington </a:t>
            </a:r>
            <a:r>
              <a:rPr lang="en-US" sz="3000">
                <a:solidFill>
                  <a:srgbClr val="000000"/>
                </a:solidFill>
                <a:latin typeface="Arial"/>
              </a:rPr>
              <a:t>was elected as </a:t>
            </a:r>
            <a:r>
              <a:rPr lang="en-US" sz="3000">
                <a:solidFill>
                  <a:srgbClr val="000000"/>
                </a:solidFill>
                <a:latin typeface="Arial Bold"/>
              </a:rPr>
              <a:t>Commander-in-Chief</a:t>
            </a:r>
            <a:r>
              <a:rPr lang="en-US" sz="3000">
                <a:solidFill>
                  <a:srgbClr val="000000"/>
                </a:solidFill>
                <a:latin typeface="Arial"/>
              </a:rPr>
              <a:t> of the Continental Army. On the </a:t>
            </a:r>
            <a:r>
              <a:rPr lang="en-US" sz="3000">
                <a:solidFill>
                  <a:srgbClr val="000000"/>
                </a:solidFill>
                <a:latin typeface="Arial Bold"/>
              </a:rPr>
              <a:t>4th July 1776</a:t>
            </a:r>
            <a:r>
              <a:rPr lang="en-US" sz="3000">
                <a:solidFill>
                  <a:srgbClr val="000000"/>
                </a:solidFill>
                <a:latin typeface="Arial"/>
              </a:rPr>
              <a:t>, the Congress issued the </a:t>
            </a:r>
            <a:r>
              <a:rPr lang="en-US" sz="3000">
                <a:solidFill>
                  <a:srgbClr val="000000"/>
                </a:solidFill>
                <a:latin typeface="Arial Bold"/>
              </a:rPr>
              <a:t>Declaration of Independence</a:t>
            </a:r>
            <a:r>
              <a:rPr lang="en-US" sz="3000">
                <a:solidFill>
                  <a:srgbClr val="000000"/>
                </a:solidFill>
                <a:latin typeface="Arial"/>
              </a:rPr>
              <a:t> to declare independence from Britain.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Freeform 14" id="14"/>
          <p:cNvSpPr/>
          <p:nvPr/>
        </p:nvSpPr>
        <p:spPr>
          <a:xfrm flipH="false" flipV="false" rot="0">
            <a:off x="9144000" y="2510880"/>
            <a:ext cx="7494655" cy="4938473"/>
          </a:xfrm>
          <a:custGeom>
            <a:avLst/>
            <a:gdLst/>
            <a:ahLst/>
            <a:cxnLst/>
            <a:rect r="r" b="b" t="t" l="l"/>
            <a:pathLst>
              <a:path h="4938473" w="7494655">
                <a:moveTo>
                  <a:pt x="0" y="0"/>
                </a:moveTo>
                <a:lnTo>
                  <a:pt x="7494655" y="0"/>
                </a:lnTo>
                <a:lnTo>
                  <a:pt x="7494655" y="4938474"/>
                </a:lnTo>
                <a:lnTo>
                  <a:pt x="0" y="4938474"/>
                </a:lnTo>
                <a:lnTo>
                  <a:pt x="0" y="0"/>
                </a:lnTo>
                <a:close/>
              </a:path>
            </a:pathLst>
          </a:custGeom>
          <a:blipFill>
            <a:blip r:embed="rId6"/>
            <a:stretch>
              <a:fillRect l="-3387" t="-3363" r="-2691" b="-376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2" id="12"/>
          <p:cNvGrpSpPr/>
          <p:nvPr/>
        </p:nvGrpSpPr>
        <p:grpSpPr>
          <a:xfrm rot="0">
            <a:off x="2665220" y="0"/>
            <a:ext cx="12957560" cy="9725311"/>
            <a:chOff x="0" y="0"/>
            <a:chExt cx="17276746" cy="12967081"/>
          </a:xfrm>
        </p:grpSpPr>
        <p:grpSp>
          <p:nvGrpSpPr>
            <p:cNvPr name="Group 13" id="13"/>
            <p:cNvGrpSpPr/>
            <p:nvPr/>
          </p:nvGrpSpPr>
          <p:grpSpPr>
            <a:xfrm rot="0">
              <a:off x="864442" y="6918745"/>
              <a:ext cx="2537745" cy="1133705"/>
              <a:chOff x="0" y="0"/>
              <a:chExt cx="909707" cy="406400"/>
            </a:xfrm>
          </p:grpSpPr>
          <p:sp>
            <p:nvSpPr>
              <p:cNvPr name="Freeform 14" id="1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1756-63</a:t>
                </a:r>
              </a:p>
            </p:txBody>
          </p:sp>
        </p:grpSp>
        <p:grpSp>
          <p:nvGrpSpPr>
            <p:cNvPr name="Group 16" id="16"/>
            <p:cNvGrpSpPr/>
            <p:nvPr/>
          </p:nvGrpSpPr>
          <p:grpSpPr>
            <a:xfrm rot="0">
              <a:off x="3069069" y="6918745"/>
              <a:ext cx="2417542" cy="1133705"/>
              <a:chOff x="0" y="0"/>
              <a:chExt cx="866618" cy="406400"/>
            </a:xfrm>
          </p:grpSpPr>
          <p:sp>
            <p:nvSpPr>
              <p:cNvPr name="Freeform 17" id="1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8" id="18"/>
              <p:cNvSpPr txBox="true"/>
              <p:nvPr/>
            </p:nvSpPr>
            <p:spPr>
              <a:xfrm>
                <a:off x="177800" y="-47625"/>
                <a:ext cx="612618"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1774</a:t>
                </a:r>
              </a:p>
            </p:txBody>
          </p:sp>
        </p:grpSp>
        <p:grpSp>
          <p:nvGrpSpPr>
            <p:cNvPr name="Group 19" id="19"/>
            <p:cNvGrpSpPr/>
            <p:nvPr/>
          </p:nvGrpSpPr>
          <p:grpSpPr>
            <a:xfrm rot="0">
              <a:off x="5198486" y="6918745"/>
              <a:ext cx="2507575" cy="1133705"/>
              <a:chOff x="0" y="0"/>
              <a:chExt cx="898892" cy="406400"/>
            </a:xfrm>
          </p:grpSpPr>
          <p:sp>
            <p:nvSpPr>
              <p:cNvPr name="Freeform 20" id="2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1" id="21"/>
              <p:cNvSpPr txBox="true"/>
              <p:nvPr/>
            </p:nvSpPr>
            <p:spPr>
              <a:xfrm>
                <a:off x="177800" y="-47625"/>
                <a:ext cx="644892"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1775</a:t>
                </a:r>
              </a:p>
            </p:txBody>
          </p:sp>
        </p:grpSp>
        <p:sp>
          <p:nvSpPr>
            <p:cNvPr name="AutoShape 22" id="22"/>
            <p:cNvSpPr/>
            <p:nvPr/>
          </p:nvSpPr>
          <p:spPr>
            <a:xfrm rot="-5400000">
              <a:off x="767800" y="9599964"/>
              <a:ext cx="2664406" cy="0"/>
            </a:xfrm>
            <a:prstGeom prst="line">
              <a:avLst/>
            </a:prstGeom>
            <a:ln cap="flat" w="16867">
              <a:solidFill>
                <a:srgbClr val="0F6FC6"/>
              </a:solidFill>
              <a:prstDash val="solid"/>
              <a:headEnd type="none" len="sm" w="sm"/>
              <a:tailEnd type="none" len="sm" w="sm"/>
            </a:ln>
          </p:spPr>
        </p:sp>
        <p:grpSp>
          <p:nvGrpSpPr>
            <p:cNvPr name="Group 23" id="23"/>
            <p:cNvGrpSpPr/>
            <p:nvPr/>
          </p:nvGrpSpPr>
          <p:grpSpPr>
            <a:xfrm rot="0">
              <a:off x="7364832" y="6918745"/>
              <a:ext cx="2537745" cy="1133705"/>
              <a:chOff x="0" y="0"/>
              <a:chExt cx="909707" cy="406400"/>
            </a:xfrm>
          </p:grpSpPr>
          <p:sp>
            <p:nvSpPr>
              <p:cNvPr name="Freeform 24" id="2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1776</a:t>
                </a:r>
              </a:p>
            </p:txBody>
          </p:sp>
        </p:grpSp>
        <p:grpSp>
          <p:nvGrpSpPr>
            <p:cNvPr name="Group 26" id="26"/>
            <p:cNvGrpSpPr/>
            <p:nvPr/>
          </p:nvGrpSpPr>
          <p:grpSpPr>
            <a:xfrm rot="0">
              <a:off x="9569459" y="6918745"/>
              <a:ext cx="2417542" cy="1133705"/>
              <a:chOff x="0" y="0"/>
              <a:chExt cx="866618" cy="406400"/>
            </a:xfrm>
          </p:grpSpPr>
          <p:sp>
            <p:nvSpPr>
              <p:cNvPr name="Freeform 27" id="2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12618"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1777</a:t>
                </a:r>
              </a:p>
            </p:txBody>
          </p:sp>
        </p:grpSp>
        <p:grpSp>
          <p:nvGrpSpPr>
            <p:cNvPr name="Group 29" id="29"/>
            <p:cNvGrpSpPr/>
            <p:nvPr/>
          </p:nvGrpSpPr>
          <p:grpSpPr>
            <a:xfrm rot="0">
              <a:off x="11698876" y="6918745"/>
              <a:ext cx="2507575" cy="1133705"/>
              <a:chOff x="0" y="0"/>
              <a:chExt cx="898892" cy="406400"/>
            </a:xfrm>
          </p:grpSpPr>
          <p:sp>
            <p:nvSpPr>
              <p:cNvPr name="Freeform 30" id="3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31" id="31"/>
              <p:cNvSpPr txBox="true"/>
              <p:nvPr/>
            </p:nvSpPr>
            <p:spPr>
              <a:xfrm>
                <a:off x="177800" y="-47625"/>
                <a:ext cx="644892"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1778</a:t>
                </a:r>
              </a:p>
            </p:txBody>
          </p:sp>
        </p:grpSp>
        <p:grpSp>
          <p:nvGrpSpPr>
            <p:cNvPr name="Group 32" id="32"/>
            <p:cNvGrpSpPr/>
            <p:nvPr/>
          </p:nvGrpSpPr>
          <p:grpSpPr>
            <a:xfrm rot="0">
              <a:off x="13869119" y="6918745"/>
              <a:ext cx="2537745" cy="1133705"/>
              <a:chOff x="0" y="0"/>
              <a:chExt cx="909707" cy="406400"/>
            </a:xfrm>
          </p:grpSpPr>
          <p:sp>
            <p:nvSpPr>
              <p:cNvPr name="Freeform 33" id="3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34" id="34"/>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1783</a:t>
                </a:r>
              </a:p>
            </p:txBody>
          </p:sp>
        </p:grpSp>
        <p:grpSp>
          <p:nvGrpSpPr>
            <p:cNvPr name="Group 35" id="35"/>
            <p:cNvGrpSpPr/>
            <p:nvPr/>
          </p:nvGrpSpPr>
          <p:grpSpPr>
            <a:xfrm rot="0">
              <a:off x="506782" y="9753535"/>
              <a:ext cx="3253065" cy="1479673"/>
              <a:chOff x="0" y="0"/>
              <a:chExt cx="689010" cy="313400"/>
            </a:xfrm>
          </p:grpSpPr>
          <p:sp>
            <p:nvSpPr>
              <p:cNvPr name="Freeform 36" id="3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7" id="37"/>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sp>
          <p:nvSpPr>
            <p:cNvPr name="AutoShape 38" id="38"/>
            <p:cNvSpPr/>
            <p:nvPr/>
          </p:nvSpPr>
          <p:spPr>
            <a:xfrm rot="-5400000">
              <a:off x="4949836" y="9599964"/>
              <a:ext cx="2664406" cy="0"/>
            </a:xfrm>
            <a:prstGeom prst="line">
              <a:avLst/>
            </a:prstGeom>
            <a:ln cap="flat" w="16867">
              <a:solidFill>
                <a:srgbClr val="0F6FC6"/>
              </a:solidFill>
              <a:prstDash val="solid"/>
              <a:headEnd type="none" len="sm" w="sm"/>
              <a:tailEnd type="none" len="sm" w="sm"/>
            </a:ln>
          </p:spPr>
        </p:sp>
        <p:grpSp>
          <p:nvGrpSpPr>
            <p:cNvPr name="Group 39" id="39"/>
            <p:cNvGrpSpPr/>
            <p:nvPr/>
          </p:nvGrpSpPr>
          <p:grpSpPr>
            <a:xfrm rot="0">
              <a:off x="4663834" y="9753535"/>
              <a:ext cx="3253065" cy="1479673"/>
              <a:chOff x="0" y="0"/>
              <a:chExt cx="689010" cy="313400"/>
            </a:xfrm>
          </p:grpSpPr>
          <p:sp>
            <p:nvSpPr>
              <p:cNvPr name="Freeform 40" id="4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1" id="41"/>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sp>
          <p:nvSpPr>
            <p:cNvPr name="AutoShape 42" id="42"/>
            <p:cNvSpPr/>
            <p:nvPr/>
          </p:nvSpPr>
          <p:spPr>
            <a:xfrm rot="-5400000">
              <a:off x="9472817" y="9598798"/>
              <a:ext cx="2664406" cy="0"/>
            </a:xfrm>
            <a:prstGeom prst="line">
              <a:avLst/>
            </a:prstGeom>
            <a:ln cap="flat" w="16867">
              <a:solidFill>
                <a:srgbClr val="0F6FC6"/>
              </a:solidFill>
              <a:prstDash val="solid"/>
              <a:headEnd type="none" len="sm" w="sm"/>
              <a:tailEnd type="none" len="sm" w="sm"/>
            </a:ln>
          </p:spPr>
        </p:sp>
        <p:grpSp>
          <p:nvGrpSpPr>
            <p:cNvPr name="Group 43" id="43"/>
            <p:cNvGrpSpPr/>
            <p:nvPr/>
          </p:nvGrpSpPr>
          <p:grpSpPr>
            <a:xfrm rot="0">
              <a:off x="9232275" y="9752369"/>
              <a:ext cx="3253065" cy="1479673"/>
              <a:chOff x="0" y="0"/>
              <a:chExt cx="689010" cy="313400"/>
            </a:xfrm>
          </p:grpSpPr>
          <p:sp>
            <p:nvSpPr>
              <p:cNvPr name="Freeform 44" id="4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5" id="45"/>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sp>
          <p:nvSpPr>
            <p:cNvPr name="AutoShape 46" id="46"/>
            <p:cNvSpPr/>
            <p:nvPr/>
          </p:nvSpPr>
          <p:spPr>
            <a:xfrm rot="-5400000">
              <a:off x="13797461" y="9597632"/>
              <a:ext cx="2664406" cy="0"/>
            </a:xfrm>
            <a:prstGeom prst="line">
              <a:avLst/>
            </a:prstGeom>
            <a:ln cap="flat" w="16867">
              <a:solidFill>
                <a:srgbClr val="0F6FC6"/>
              </a:solidFill>
              <a:prstDash val="solid"/>
              <a:headEnd type="none" len="sm" w="sm"/>
              <a:tailEnd type="none" len="sm" w="sm"/>
            </a:ln>
          </p:spPr>
        </p:sp>
        <p:grpSp>
          <p:nvGrpSpPr>
            <p:cNvPr name="Group 47" id="47"/>
            <p:cNvGrpSpPr/>
            <p:nvPr/>
          </p:nvGrpSpPr>
          <p:grpSpPr>
            <a:xfrm rot="0">
              <a:off x="13511459" y="9751204"/>
              <a:ext cx="3253065" cy="1479673"/>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9" id="49"/>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sp>
          <p:nvSpPr>
            <p:cNvPr name="AutoShape 50" id="50"/>
            <p:cNvSpPr/>
            <p:nvPr/>
          </p:nvSpPr>
          <p:spPr>
            <a:xfrm rot="-5400000">
              <a:off x="2937309" y="5366039"/>
              <a:ext cx="2664406" cy="0"/>
            </a:xfrm>
            <a:prstGeom prst="line">
              <a:avLst/>
            </a:prstGeom>
            <a:ln cap="flat" w="16867">
              <a:solidFill>
                <a:srgbClr val="0F6FC6"/>
              </a:solidFill>
              <a:prstDash val="solid"/>
              <a:headEnd type="none" len="sm" w="sm"/>
              <a:tailEnd type="none" len="sm" w="sm"/>
            </a:ln>
          </p:spPr>
        </p:sp>
        <p:grpSp>
          <p:nvGrpSpPr>
            <p:cNvPr name="Group 51" id="51"/>
            <p:cNvGrpSpPr/>
            <p:nvPr/>
          </p:nvGrpSpPr>
          <p:grpSpPr>
            <a:xfrm rot="0">
              <a:off x="2651307" y="3735554"/>
              <a:ext cx="3253065" cy="1479673"/>
              <a:chOff x="0" y="0"/>
              <a:chExt cx="689010" cy="313400"/>
            </a:xfrm>
          </p:grpSpPr>
          <p:sp>
            <p:nvSpPr>
              <p:cNvPr name="Freeform 52" id="5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3" id="53"/>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sp>
          <p:nvSpPr>
            <p:cNvPr name="AutoShape 54" id="54"/>
            <p:cNvSpPr/>
            <p:nvPr/>
          </p:nvSpPr>
          <p:spPr>
            <a:xfrm rot="-5400000">
              <a:off x="7293174" y="5366039"/>
              <a:ext cx="2664406" cy="0"/>
            </a:xfrm>
            <a:prstGeom prst="line">
              <a:avLst/>
            </a:prstGeom>
            <a:ln cap="flat" w="16867">
              <a:solidFill>
                <a:srgbClr val="0F6FC6"/>
              </a:solidFill>
              <a:prstDash val="solid"/>
              <a:headEnd type="none" len="sm" w="sm"/>
              <a:tailEnd type="none" len="sm" w="sm"/>
            </a:ln>
          </p:spPr>
        </p:sp>
        <p:grpSp>
          <p:nvGrpSpPr>
            <p:cNvPr name="Group 55" id="55"/>
            <p:cNvGrpSpPr/>
            <p:nvPr/>
          </p:nvGrpSpPr>
          <p:grpSpPr>
            <a:xfrm rot="0">
              <a:off x="7007172" y="3735554"/>
              <a:ext cx="3253065" cy="1479673"/>
              <a:chOff x="0" y="0"/>
              <a:chExt cx="689010" cy="313400"/>
            </a:xfrm>
          </p:grpSpPr>
          <p:sp>
            <p:nvSpPr>
              <p:cNvPr name="Freeform 56" id="5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7" id="57"/>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sp>
          <p:nvSpPr>
            <p:cNvPr name="AutoShape 58" id="58"/>
            <p:cNvSpPr/>
            <p:nvPr/>
          </p:nvSpPr>
          <p:spPr>
            <a:xfrm rot="-5400000">
              <a:off x="11612132" y="5360151"/>
              <a:ext cx="2664406" cy="0"/>
            </a:xfrm>
            <a:prstGeom prst="line">
              <a:avLst/>
            </a:prstGeom>
            <a:ln cap="flat" w="16867">
              <a:solidFill>
                <a:srgbClr val="0F6FC6"/>
              </a:solidFill>
              <a:prstDash val="solid"/>
              <a:headEnd type="none" len="sm" w="sm"/>
              <a:tailEnd type="none" len="sm" w="sm"/>
            </a:ln>
          </p:spPr>
        </p:sp>
        <p:grpSp>
          <p:nvGrpSpPr>
            <p:cNvPr name="Group 59" id="59"/>
            <p:cNvGrpSpPr/>
            <p:nvPr/>
          </p:nvGrpSpPr>
          <p:grpSpPr>
            <a:xfrm rot="0">
              <a:off x="11326131" y="3729667"/>
              <a:ext cx="3253065" cy="1479673"/>
              <a:chOff x="0" y="0"/>
              <a:chExt cx="689010" cy="313400"/>
            </a:xfrm>
          </p:grpSpPr>
          <p:sp>
            <p:nvSpPr>
              <p:cNvPr name="Freeform 60" id="6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1" id="61"/>
              <p:cNvSpPr txBox="true"/>
              <p:nvPr/>
            </p:nvSpPr>
            <p:spPr>
              <a:xfrm>
                <a:off x="0" y="-28575"/>
                <a:ext cx="689010" cy="341975"/>
              </a:xfrm>
              <a:prstGeom prst="rect">
                <a:avLst/>
              </a:prstGeom>
            </p:spPr>
            <p:txBody>
              <a:bodyPr anchor="ctr" rtlCol="false" tIns="50800" lIns="50800" bIns="50800" rIns="50800"/>
              <a:lstStyle/>
              <a:p>
                <a:pPr algn="ctr">
                  <a:lnSpc>
                    <a:spcPts val="1959"/>
                  </a:lnSpc>
                  <a:spcBef>
                    <a:spcPct val="0"/>
                  </a:spcBef>
                </a:pPr>
              </a:p>
            </p:txBody>
          </p:sp>
        </p:grpSp>
        <p:grpSp>
          <p:nvGrpSpPr>
            <p:cNvPr name="Group 62" id="62"/>
            <p:cNvGrpSpPr/>
            <p:nvPr/>
          </p:nvGrpSpPr>
          <p:grpSpPr>
            <a:xfrm rot="0">
              <a:off x="3972419" y="871013"/>
              <a:ext cx="9326469" cy="840844"/>
              <a:chOff x="0" y="0"/>
              <a:chExt cx="1950712" cy="175870"/>
            </a:xfrm>
          </p:grpSpPr>
          <p:sp>
            <p:nvSpPr>
              <p:cNvPr name="Freeform 63" id="63"/>
              <p:cNvSpPr/>
              <p:nvPr/>
            </p:nvSpPr>
            <p:spPr>
              <a:xfrm flipH="false" flipV="false" rot="0">
                <a:off x="0" y="0"/>
                <a:ext cx="1950712" cy="175870"/>
              </a:xfrm>
              <a:custGeom>
                <a:avLst/>
                <a:gdLst/>
                <a:ahLst/>
                <a:cxnLst/>
                <a:rect r="r" b="b" t="t" l="l"/>
                <a:pathLst>
                  <a:path h="175870" w="1950712">
                    <a:moveTo>
                      <a:pt x="5880" y="0"/>
                    </a:moveTo>
                    <a:lnTo>
                      <a:pt x="1944833" y="0"/>
                    </a:lnTo>
                    <a:cubicBezTo>
                      <a:pt x="1948080" y="0"/>
                      <a:pt x="1950712" y="2632"/>
                      <a:pt x="1950712" y="5880"/>
                    </a:cubicBezTo>
                    <a:lnTo>
                      <a:pt x="1950712" y="169990"/>
                    </a:lnTo>
                    <a:cubicBezTo>
                      <a:pt x="1950712" y="173238"/>
                      <a:pt x="1948080" y="175870"/>
                      <a:pt x="1944833" y="175870"/>
                    </a:cubicBezTo>
                    <a:lnTo>
                      <a:pt x="5880" y="175870"/>
                    </a:lnTo>
                    <a:cubicBezTo>
                      <a:pt x="2632" y="175870"/>
                      <a:pt x="0" y="173238"/>
                      <a:pt x="0" y="169990"/>
                    </a:cubicBezTo>
                    <a:lnTo>
                      <a:pt x="0" y="5880"/>
                    </a:lnTo>
                    <a:cubicBezTo>
                      <a:pt x="0" y="2632"/>
                      <a:pt x="2632" y="0"/>
                      <a:pt x="5880" y="0"/>
                    </a:cubicBezTo>
                    <a:close/>
                  </a:path>
                </a:pathLst>
              </a:custGeom>
              <a:solidFill>
                <a:srgbClr val="0F6FC6"/>
              </a:solidFill>
            </p:spPr>
          </p:sp>
          <p:sp>
            <p:nvSpPr>
              <p:cNvPr name="TextBox 64" id="64"/>
              <p:cNvSpPr txBox="true"/>
              <p:nvPr/>
            </p:nvSpPr>
            <p:spPr>
              <a:xfrm>
                <a:off x="0" y="-47625"/>
                <a:ext cx="1950712" cy="223495"/>
              </a:xfrm>
              <a:prstGeom prst="rect">
                <a:avLst/>
              </a:prstGeom>
            </p:spPr>
            <p:txBody>
              <a:bodyPr anchor="ctr" rtlCol="false" tIns="50800" lIns="50800" bIns="50800" rIns="50800"/>
              <a:lstStyle/>
              <a:p>
                <a:pPr algn="ctr">
                  <a:lnSpc>
                    <a:spcPts val="3551"/>
                  </a:lnSpc>
                </a:pPr>
                <a:r>
                  <a:rPr lang="en-US" sz="2573" spc="252">
                    <a:solidFill>
                      <a:srgbClr val="FFFFFF"/>
                    </a:solidFill>
                    <a:latin typeface="Questrial"/>
                  </a:rPr>
                  <a:t>THE AMERICAN REVOLUTION</a:t>
                </a:r>
              </a:p>
            </p:txBody>
          </p:sp>
        </p:grpSp>
        <p:sp>
          <p:nvSpPr>
            <p:cNvPr name="TextBox 65" id="65"/>
            <p:cNvSpPr txBox="true"/>
            <p:nvPr/>
          </p:nvSpPr>
          <p:spPr>
            <a:xfrm rot="0">
              <a:off x="1811914" y="2228296"/>
              <a:ext cx="13647478" cy="791356"/>
            </a:xfrm>
            <a:prstGeom prst="rect">
              <a:avLst/>
            </a:prstGeom>
          </p:spPr>
          <p:txBody>
            <a:bodyPr anchor="t" rtlCol="false" tIns="0" lIns="0" bIns="0" rIns="0">
              <a:spAutoFit/>
            </a:bodyPr>
            <a:lstStyle/>
            <a:p>
              <a:pPr algn="ctr">
                <a:lnSpc>
                  <a:spcPts val="2317"/>
                </a:lnSpc>
                <a:spcBef>
                  <a:spcPct val="0"/>
                </a:spcBef>
              </a:pPr>
              <a:r>
                <a:rPr lang="en-US" sz="1679" spc="164">
                  <a:solidFill>
                    <a:srgbClr val="0F6FC6"/>
                  </a:solidFill>
                  <a:latin typeface="Arial Bold"/>
                </a:rPr>
                <a:t>3.3 EXAMINE</a:t>
              </a:r>
              <a:r>
                <a:rPr lang="en-US" sz="1679" spc="164">
                  <a:solidFill>
                    <a:srgbClr val="000000"/>
                  </a:solidFill>
                  <a:latin typeface="Arial"/>
                </a:rPr>
                <a:t> the causes, course and consequences of one revolution in pre- twentieth century Europe and/or the wider world</a:t>
              </a:r>
            </a:p>
          </p:txBody>
        </p:sp>
        <p:sp>
          <p:nvSpPr>
            <p:cNvPr name="Freeform 66" id="66"/>
            <p:cNvSpPr/>
            <p:nvPr/>
          </p:nvSpPr>
          <p:spPr>
            <a:xfrm flipH="false" flipV="false" rot="0">
              <a:off x="14206451" y="141993"/>
              <a:ext cx="3070296" cy="2298884"/>
            </a:xfrm>
            <a:custGeom>
              <a:avLst/>
              <a:gdLst/>
              <a:ahLst/>
              <a:cxnLst/>
              <a:rect r="r" b="b" t="t" l="l"/>
              <a:pathLst>
                <a:path h="2298884" w="3070296">
                  <a:moveTo>
                    <a:pt x="0" y="0"/>
                  </a:moveTo>
                  <a:lnTo>
                    <a:pt x="3070295" y="0"/>
                  </a:lnTo>
                  <a:lnTo>
                    <a:pt x="3070295" y="2298884"/>
                  </a:lnTo>
                  <a:lnTo>
                    <a:pt x="0" y="22988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7" id="67"/>
            <p:cNvSpPr/>
            <p:nvPr/>
          </p:nvSpPr>
          <p:spPr>
            <a:xfrm flipH="false" flipV="false" rot="0">
              <a:off x="0" y="0"/>
              <a:ext cx="3782313" cy="2132279"/>
            </a:xfrm>
            <a:custGeom>
              <a:avLst/>
              <a:gdLst/>
              <a:ahLst/>
              <a:cxnLst/>
              <a:rect r="r" b="b" t="t" l="l"/>
              <a:pathLst>
                <a:path h="2132279" w="3782313">
                  <a:moveTo>
                    <a:pt x="0" y="0"/>
                  </a:moveTo>
                  <a:lnTo>
                    <a:pt x="3782313" y="0"/>
                  </a:lnTo>
                  <a:lnTo>
                    <a:pt x="3782313" y="2132279"/>
                  </a:lnTo>
                  <a:lnTo>
                    <a:pt x="0" y="2132279"/>
                  </a:lnTo>
                  <a:lnTo>
                    <a:pt x="0" y="0"/>
                  </a:lnTo>
                  <a:close/>
                </a:path>
              </a:pathLst>
            </a:custGeom>
            <a:blipFill>
              <a:blip r:embed="rId8"/>
              <a:stretch>
                <a:fillRect l="0" t="0" r="0" b="0"/>
              </a:stretch>
            </a:blipFill>
          </p:spPr>
        </p:sp>
        <p:sp>
          <p:nvSpPr>
            <p:cNvPr name="Freeform 68" id="68"/>
            <p:cNvSpPr/>
            <p:nvPr/>
          </p:nvSpPr>
          <p:spPr>
            <a:xfrm flipH="false" flipV="false" rot="0">
              <a:off x="13514505" y="5215227"/>
              <a:ext cx="2129382" cy="1727461"/>
            </a:xfrm>
            <a:custGeom>
              <a:avLst/>
              <a:gdLst/>
              <a:ahLst/>
              <a:cxnLst/>
              <a:rect r="r" b="b" t="t" l="l"/>
              <a:pathLst>
                <a:path h="1727461" w="2129382">
                  <a:moveTo>
                    <a:pt x="0" y="0"/>
                  </a:moveTo>
                  <a:lnTo>
                    <a:pt x="2129382" y="0"/>
                  </a:lnTo>
                  <a:lnTo>
                    <a:pt x="2129382" y="1727461"/>
                  </a:lnTo>
                  <a:lnTo>
                    <a:pt x="0" y="17274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9" id="69"/>
            <p:cNvSpPr/>
            <p:nvPr/>
          </p:nvSpPr>
          <p:spPr>
            <a:xfrm flipH="false" flipV="false" rot="0">
              <a:off x="7802551" y="10963610"/>
              <a:ext cx="3454261" cy="2003472"/>
            </a:xfrm>
            <a:custGeom>
              <a:avLst/>
              <a:gdLst/>
              <a:ahLst/>
              <a:cxnLst/>
              <a:rect r="r" b="b" t="t" l="l"/>
              <a:pathLst>
                <a:path h="2003472" w="3454261">
                  <a:moveTo>
                    <a:pt x="0" y="0"/>
                  </a:moveTo>
                  <a:lnTo>
                    <a:pt x="3454262" y="0"/>
                  </a:lnTo>
                  <a:lnTo>
                    <a:pt x="3454262" y="2003471"/>
                  </a:lnTo>
                  <a:lnTo>
                    <a:pt x="0" y="20034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0" id="70"/>
            <p:cNvSpPr/>
            <p:nvPr/>
          </p:nvSpPr>
          <p:spPr>
            <a:xfrm flipH="false" flipV="false" rot="0">
              <a:off x="9393009" y="8052450"/>
              <a:ext cx="1258803" cy="1701086"/>
            </a:xfrm>
            <a:custGeom>
              <a:avLst/>
              <a:gdLst/>
              <a:ahLst/>
              <a:cxnLst/>
              <a:rect r="r" b="b" t="t" l="l"/>
              <a:pathLst>
                <a:path h="1701086" w="1258803">
                  <a:moveTo>
                    <a:pt x="0" y="0"/>
                  </a:moveTo>
                  <a:lnTo>
                    <a:pt x="1258803" y="0"/>
                  </a:lnTo>
                  <a:lnTo>
                    <a:pt x="1258803" y="1701085"/>
                  </a:lnTo>
                  <a:lnTo>
                    <a:pt x="0" y="170108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71" id="71"/>
            <p:cNvSpPr/>
            <p:nvPr/>
          </p:nvSpPr>
          <p:spPr>
            <a:xfrm flipH="false" flipV="false" rot="0">
              <a:off x="5486611" y="4745861"/>
              <a:ext cx="1765700" cy="2196827"/>
            </a:xfrm>
            <a:custGeom>
              <a:avLst/>
              <a:gdLst/>
              <a:ahLst/>
              <a:cxnLst/>
              <a:rect r="r" b="b" t="t" l="l"/>
              <a:pathLst>
                <a:path h="2196827" w="1765700">
                  <a:moveTo>
                    <a:pt x="0" y="0"/>
                  </a:moveTo>
                  <a:lnTo>
                    <a:pt x="1765700" y="0"/>
                  </a:lnTo>
                  <a:lnTo>
                    <a:pt x="1765700" y="2196827"/>
                  </a:lnTo>
                  <a:lnTo>
                    <a:pt x="0" y="219682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2" id="72"/>
            <p:cNvSpPr/>
            <p:nvPr/>
          </p:nvSpPr>
          <p:spPr>
            <a:xfrm flipH="false" flipV="false" rot="0">
              <a:off x="9079949" y="5215227"/>
              <a:ext cx="1554460" cy="1703518"/>
            </a:xfrm>
            <a:custGeom>
              <a:avLst/>
              <a:gdLst/>
              <a:ahLst/>
              <a:cxnLst/>
              <a:rect r="r" b="b" t="t" l="l"/>
              <a:pathLst>
                <a:path h="1703518" w="1554460">
                  <a:moveTo>
                    <a:pt x="0" y="0"/>
                  </a:moveTo>
                  <a:lnTo>
                    <a:pt x="1554460" y="0"/>
                  </a:lnTo>
                  <a:lnTo>
                    <a:pt x="1554460" y="1703518"/>
                  </a:lnTo>
                  <a:lnTo>
                    <a:pt x="0" y="170351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3" id="73"/>
            <p:cNvSpPr/>
            <p:nvPr/>
          </p:nvSpPr>
          <p:spPr>
            <a:xfrm flipH="false" flipV="false" rot="0">
              <a:off x="11689571" y="10815246"/>
              <a:ext cx="2094597" cy="2126494"/>
            </a:xfrm>
            <a:custGeom>
              <a:avLst/>
              <a:gdLst/>
              <a:ahLst/>
              <a:cxnLst/>
              <a:rect r="r" b="b" t="t" l="l"/>
              <a:pathLst>
                <a:path h="2126494" w="2094597">
                  <a:moveTo>
                    <a:pt x="0" y="0"/>
                  </a:moveTo>
                  <a:lnTo>
                    <a:pt x="2094596" y="0"/>
                  </a:lnTo>
                  <a:lnTo>
                    <a:pt x="2094596" y="2126494"/>
                  </a:lnTo>
                  <a:lnTo>
                    <a:pt x="0" y="212649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74" id="74"/>
            <p:cNvSpPr/>
            <p:nvPr/>
          </p:nvSpPr>
          <p:spPr>
            <a:xfrm flipH="false" flipV="false" rot="0">
              <a:off x="14628841" y="11280637"/>
              <a:ext cx="1661104" cy="1661104"/>
            </a:xfrm>
            <a:custGeom>
              <a:avLst/>
              <a:gdLst/>
              <a:ahLst/>
              <a:cxnLst/>
              <a:rect r="r" b="b" t="t" l="l"/>
              <a:pathLst>
                <a:path h="1661104" w="1661104">
                  <a:moveTo>
                    <a:pt x="0" y="0"/>
                  </a:moveTo>
                  <a:lnTo>
                    <a:pt x="1661103" y="0"/>
                  </a:lnTo>
                  <a:lnTo>
                    <a:pt x="1661103" y="1661103"/>
                  </a:lnTo>
                  <a:lnTo>
                    <a:pt x="0" y="166110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75" id="75"/>
            <p:cNvSpPr/>
            <p:nvPr/>
          </p:nvSpPr>
          <p:spPr>
            <a:xfrm flipH="false" flipV="false" rot="0">
              <a:off x="302091" y="11230876"/>
              <a:ext cx="3766349" cy="1718690"/>
            </a:xfrm>
            <a:custGeom>
              <a:avLst/>
              <a:gdLst/>
              <a:ahLst/>
              <a:cxnLst/>
              <a:rect r="r" b="b" t="t" l="l"/>
              <a:pathLst>
                <a:path h="1718690" w="3766349">
                  <a:moveTo>
                    <a:pt x="0" y="0"/>
                  </a:moveTo>
                  <a:lnTo>
                    <a:pt x="3766349" y="0"/>
                  </a:lnTo>
                  <a:lnTo>
                    <a:pt x="3766349" y="1718691"/>
                  </a:lnTo>
                  <a:lnTo>
                    <a:pt x="0" y="171869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76" id="76"/>
            <p:cNvSpPr/>
            <p:nvPr/>
          </p:nvSpPr>
          <p:spPr>
            <a:xfrm flipH="false" flipV="false" rot="0">
              <a:off x="3972419" y="11280637"/>
              <a:ext cx="3405980" cy="1668930"/>
            </a:xfrm>
            <a:custGeom>
              <a:avLst/>
              <a:gdLst/>
              <a:ahLst/>
              <a:cxnLst/>
              <a:rect r="r" b="b" t="t" l="l"/>
              <a:pathLst>
                <a:path h="1668930" w="3405980">
                  <a:moveTo>
                    <a:pt x="0" y="0"/>
                  </a:moveTo>
                  <a:lnTo>
                    <a:pt x="3405980" y="0"/>
                  </a:lnTo>
                  <a:lnTo>
                    <a:pt x="3405980" y="1668930"/>
                  </a:lnTo>
                  <a:lnTo>
                    <a:pt x="0" y="166893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77" id="77"/>
            <p:cNvSpPr/>
            <p:nvPr/>
          </p:nvSpPr>
          <p:spPr>
            <a:xfrm flipH="false" flipV="false" rot="0">
              <a:off x="60426" y="4042269"/>
              <a:ext cx="2469845" cy="2699284"/>
            </a:xfrm>
            <a:custGeom>
              <a:avLst/>
              <a:gdLst/>
              <a:ahLst/>
              <a:cxnLst/>
              <a:rect r="r" b="b" t="t" l="l"/>
              <a:pathLst>
                <a:path h="2699284" w="2469845">
                  <a:moveTo>
                    <a:pt x="0" y="0"/>
                  </a:moveTo>
                  <a:lnTo>
                    <a:pt x="2469844" y="0"/>
                  </a:lnTo>
                  <a:lnTo>
                    <a:pt x="2469844" y="2699284"/>
                  </a:lnTo>
                  <a:lnTo>
                    <a:pt x="0" y="269928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78" id="78"/>
            <p:cNvSpPr txBox="true"/>
            <p:nvPr/>
          </p:nvSpPr>
          <p:spPr>
            <a:xfrm rot="0">
              <a:off x="2803714" y="3730167"/>
              <a:ext cx="2931597" cy="1156092"/>
            </a:xfrm>
            <a:prstGeom prst="rect">
              <a:avLst/>
            </a:prstGeom>
          </p:spPr>
          <p:txBody>
            <a:bodyPr anchor="t" rtlCol="false" tIns="0" lIns="0" bIns="0" rIns="0">
              <a:spAutoFit/>
            </a:bodyPr>
            <a:lstStyle/>
            <a:p>
              <a:pPr algn="ctr" marL="0" indent="0" lvl="0">
                <a:lnSpc>
                  <a:spcPts val="1741"/>
                </a:lnSpc>
                <a:spcBef>
                  <a:spcPct val="0"/>
                </a:spcBef>
              </a:pPr>
              <a:r>
                <a:rPr lang="en-US" sz="1261" spc="123">
                  <a:solidFill>
                    <a:srgbClr val="000000"/>
                  </a:solidFill>
                  <a:latin typeface="Arial"/>
                </a:rPr>
                <a:t>The </a:t>
              </a:r>
              <a:r>
                <a:rPr lang="en-US" sz="1261" spc="123">
                  <a:solidFill>
                    <a:srgbClr val="0F6FC6"/>
                  </a:solidFill>
                  <a:latin typeface="Arial Bold"/>
                </a:rPr>
                <a:t>Boston Massacre</a:t>
              </a:r>
              <a:r>
                <a:rPr lang="en-US" sz="1261" spc="123">
                  <a:solidFill>
                    <a:srgbClr val="000000"/>
                  </a:solidFill>
                  <a:latin typeface="Arial Bold"/>
                </a:rPr>
                <a:t> </a:t>
              </a:r>
              <a:r>
                <a:rPr lang="en-US" sz="1261" spc="123">
                  <a:solidFill>
                    <a:srgbClr val="000000"/>
                  </a:solidFill>
                  <a:latin typeface="Arial"/>
                </a:rPr>
                <a:t>and the </a:t>
              </a:r>
              <a:r>
                <a:rPr lang="en-US" sz="1261" spc="123">
                  <a:solidFill>
                    <a:srgbClr val="0F6FC6"/>
                  </a:solidFill>
                  <a:latin typeface="Arial Bold"/>
                </a:rPr>
                <a:t>Boston Tea Party</a:t>
              </a:r>
              <a:r>
                <a:rPr lang="en-US" sz="1261" spc="123">
                  <a:solidFill>
                    <a:srgbClr val="000000"/>
                  </a:solidFill>
                  <a:latin typeface="Arial Bold"/>
                </a:rPr>
                <a:t> </a:t>
              </a:r>
              <a:r>
                <a:rPr lang="en-US" sz="1261" spc="123">
                  <a:solidFill>
                    <a:srgbClr val="000000"/>
                  </a:solidFill>
                  <a:latin typeface="Arial"/>
                </a:rPr>
                <a:t>mark the beginning of the Revolution</a:t>
              </a:r>
            </a:p>
          </p:txBody>
        </p:sp>
        <p:sp>
          <p:nvSpPr>
            <p:cNvPr name="TextBox 79" id="79"/>
            <p:cNvSpPr txBox="true"/>
            <p:nvPr/>
          </p:nvSpPr>
          <p:spPr>
            <a:xfrm rot="0">
              <a:off x="7167906" y="3765434"/>
              <a:ext cx="2931597" cy="1090650"/>
            </a:xfrm>
            <a:prstGeom prst="rect">
              <a:avLst/>
            </a:prstGeom>
          </p:spPr>
          <p:txBody>
            <a:bodyPr anchor="t" rtlCol="false" tIns="0" lIns="0" bIns="0" rIns="0">
              <a:spAutoFit/>
            </a:bodyPr>
            <a:lstStyle/>
            <a:p>
              <a:pPr algn="ctr" marL="0" indent="0" lvl="0">
                <a:lnSpc>
                  <a:spcPts val="1649"/>
                </a:lnSpc>
                <a:spcBef>
                  <a:spcPct val="0"/>
                </a:spcBef>
              </a:pPr>
              <a:r>
                <a:rPr lang="en-US" sz="1195" spc="117">
                  <a:solidFill>
                    <a:srgbClr val="000000"/>
                  </a:solidFill>
                  <a:latin typeface="Arial"/>
                </a:rPr>
                <a:t>The </a:t>
              </a:r>
              <a:r>
                <a:rPr lang="en-US" sz="1195" spc="117">
                  <a:solidFill>
                    <a:srgbClr val="0F6FC6"/>
                  </a:solidFill>
                  <a:latin typeface="Arial Bold"/>
                </a:rPr>
                <a:t>Declaration of Independence</a:t>
              </a:r>
              <a:r>
                <a:rPr lang="en-US" sz="1195" spc="117">
                  <a:solidFill>
                    <a:srgbClr val="000000"/>
                  </a:solidFill>
                  <a:latin typeface="Arial Bold"/>
                </a:rPr>
                <a:t> </a:t>
              </a:r>
              <a:r>
                <a:rPr lang="en-US" sz="1195" spc="117">
                  <a:solidFill>
                    <a:srgbClr val="000000"/>
                  </a:solidFill>
                  <a:latin typeface="Arial"/>
                </a:rPr>
                <a:t>is signed, separating the 13 Colonies from the British Empire</a:t>
              </a:r>
            </a:p>
          </p:txBody>
        </p:sp>
        <p:sp>
          <p:nvSpPr>
            <p:cNvPr name="TextBox 80" id="80"/>
            <p:cNvSpPr txBox="true"/>
            <p:nvPr/>
          </p:nvSpPr>
          <p:spPr>
            <a:xfrm rot="0">
              <a:off x="11470103" y="3831286"/>
              <a:ext cx="2931597" cy="1231059"/>
            </a:xfrm>
            <a:prstGeom prst="rect">
              <a:avLst/>
            </a:prstGeom>
          </p:spPr>
          <p:txBody>
            <a:bodyPr anchor="t" rtlCol="false" tIns="0" lIns="0" bIns="0" rIns="0">
              <a:spAutoFit/>
            </a:bodyPr>
            <a:lstStyle/>
            <a:p>
              <a:pPr algn="ctr" marL="0" indent="0" lvl="0">
                <a:lnSpc>
                  <a:spcPts val="1832"/>
                </a:lnSpc>
                <a:spcBef>
                  <a:spcPct val="0"/>
                </a:spcBef>
              </a:pPr>
              <a:r>
                <a:rPr lang="en-US" sz="1328" spc="130">
                  <a:solidFill>
                    <a:srgbClr val="000000"/>
                  </a:solidFill>
                  <a:latin typeface="Arial"/>
                </a:rPr>
                <a:t>The </a:t>
              </a:r>
              <a:r>
                <a:rPr lang="en-US" sz="1328" spc="130">
                  <a:solidFill>
                    <a:srgbClr val="0F6FC6"/>
                  </a:solidFill>
                  <a:latin typeface="Arial Bold"/>
                </a:rPr>
                <a:t>Battle of Yorktown</a:t>
              </a:r>
              <a:r>
                <a:rPr lang="en-US" sz="1328" spc="130">
                  <a:solidFill>
                    <a:srgbClr val="000000"/>
                  </a:solidFill>
                  <a:latin typeface="Arial Bold"/>
                </a:rPr>
                <a:t> </a:t>
              </a:r>
              <a:r>
                <a:rPr lang="en-US" sz="1328" spc="130">
                  <a:solidFill>
                    <a:srgbClr val="000000"/>
                  </a:solidFill>
                  <a:latin typeface="Arial"/>
                </a:rPr>
                <a:t>marks the turning point of the War of Independence</a:t>
              </a:r>
            </a:p>
          </p:txBody>
        </p:sp>
        <p:sp>
          <p:nvSpPr>
            <p:cNvPr name="TextBox 81" id="81"/>
            <p:cNvSpPr txBox="true"/>
            <p:nvPr/>
          </p:nvSpPr>
          <p:spPr>
            <a:xfrm rot="0">
              <a:off x="642638" y="9786970"/>
              <a:ext cx="2931597" cy="1360514"/>
            </a:xfrm>
            <a:prstGeom prst="rect">
              <a:avLst/>
            </a:prstGeom>
          </p:spPr>
          <p:txBody>
            <a:bodyPr anchor="t" rtlCol="false" tIns="0" lIns="0" bIns="0" rIns="0">
              <a:spAutoFit/>
            </a:bodyPr>
            <a:lstStyle/>
            <a:p>
              <a:pPr algn="ctr">
                <a:lnSpc>
                  <a:spcPts val="1649"/>
                </a:lnSpc>
              </a:pPr>
              <a:r>
                <a:rPr lang="en-US" sz="1195" spc="117">
                  <a:solidFill>
                    <a:srgbClr val="0F6FC6"/>
                  </a:solidFill>
                  <a:latin typeface="Arial Bold"/>
                </a:rPr>
                <a:t>The Seven Years' War</a:t>
              </a:r>
            </a:p>
            <a:p>
              <a:pPr algn="ctr" marL="0" indent="0" lvl="0">
                <a:lnSpc>
                  <a:spcPts val="1649"/>
                </a:lnSpc>
                <a:spcBef>
                  <a:spcPct val="0"/>
                </a:spcBef>
              </a:pPr>
              <a:r>
                <a:rPr lang="en-US" sz="1195" spc="117">
                  <a:solidFill>
                    <a:srgbClr val="000000"/>
                  </a:solidFill>
                  <a:latin typeface="Arial"/>
                </a:rPr>
                <a:t>The 'first world war' to take place. More commonly known as the French and Indian War.</a:t>
              </a:r>
            </a:p>
          </p:txBody>
        </p:sp>
        <p:sp>
          <p:nvSpPr>
            <p:cNvPr name="TextBox 82" id="82"/>
            <p:cNvSpPr txBox="true"/>
            <p:nvPr/>
          </p:nvSpPr>
          <p:spPr>
            <a:xfrm rot="0">
              <a:off x="4744660" y="9893874"/>
              <a:ext cx="3057891" cy="1156092"/>
            </a:xfrm>
            <a:prstGeom prst="rect">
              <a:avLst/>
            </a:prstGeom>
          </p:spPr>
          <p:txBody>
            <a:bodyPr anchor="t" rtlCol="false" tIns="0" lIns="0" bIns="0" rIns="0">
              <a:spAutoFit/>
            </a:bodyPr>
            <a:lstStyle/>
            <a:p>
              <a:pPr algn="ctr" marL="0" indent="0" lvl="0">
                <a:lnSpc>
                  <a:spcPts val="1741"/>
                </a:lnSpc>
                <a:spcBef>
                  <a:spcPct val="0"/>
                </a:spcBef>
              </a:pPr>
              <a:r>
                <a:rPr lang="en-US" sz="1261" spc="123">
                  <a:solidFill>
                    <a:srgbClr val="0F6FC6"/>
                  </a:solidFill>
                  <a:latin typeface="Arial Bold"/>
                </a:rPr>
                <a:t>Battles of Lexington and Concord</a:t>
              </a:r>
              <a:r>
                <a:rPr lang="en-US" sz="1261" spc="123">
                  <a:solidFill>
                    <a:srgbClr val="000000"/>
                  </a:solidFill>
                  <a:latin typeface="Arial Bold"/>
                </a:rPr>
                <a:t> </a:t>
              </a:r>
              <a:r>
                <a:rPr lang="en-US" sz="1261" spc="123">
                  <a:solidFill>
                    <a:srgbClr val="000000"/>
                  </a:solidFill>
                  <a:latin typeface="Arial"/>
                </a:rPr>
                <a:t>begins the first military engagements of the war</a:t>
              </a:r>
            </a:p>
          </p:txBody>
        </p:sp>
        <p:sp>
          <p:nvSpPr>
            <p:cNvPr name="TextBox 83" id="83"/>
            <p:cNvSpPr txBox="true"/>
            <p:nvPr/>
          </p:nvSpPr>
          <p:spPr>
            <a:xfrm rot="0">
              <a:off x="9393009" y="9884349"/>
              <a:ext cx="2931597" cy="1231059"/>
            </a:xfrm>
            <a:prstGeom prst="rect">
              <a:avLst/>
            </a:prstGeom>
          </p:spPr>
          <p:txBody>
            <a:bodyPr anchor="t" rtlCol="false" tIns="0" lIns="0" bIns="0" rIns="0">
              <a:spAutoFit/>
            </a:bodyPr>
            <a:lstStyle/>
            <a:p>
              <a:pPr algn="ctr" marL="0" indent="0" lvl="0">
                <a:lnSpc>
                  <a:spcPts val="1832"/>
                </a:lnSpc>
                <a:spcBef>
                  <a:spcPct val="0"/>
                </a:spcBef>
              </a:pPr>
              <a:r>
                <a:rPr lang="en-US" sz="1328" spc="130">
                  <a:solidFill>
                    <a:srgbClr val="0F6FC6"/>
                  </a:solidFill>
                  <a:latin typeface="Arial Bold"/>
                </a:rPr>
                <a:t>George Washington</a:t>
              </a:r>
              <a:r>
                <a:rPr lang="en-US" sz="1328" spc="130">
                  <a:solidFill>
                    <a:srgbClr val="000000"/>
                  </a:solidFill>
                  <a:latin typeface="Arial"/>
                </a:rPr>
                <a:t> and his army spend </a:t>
              </a:r>
              <a:r>
                <a:rPr lang="en-US" sz="1328" spc="130">
                  <a:solidFill>
                    <a:srgbClr val="0F6FC6"/>
                  </a:solidFill>
                  <a:latin typeface="Arial Bold"/>
                </a:rPr>
                <a:t>Winter at Valley Forge</a:t>
              </a:r>
              <a:r>
                <a:rPr lang="en-US" sz="1328" spc="130">
                  <a:solidFill>
                    <a:srgbClr val="000000"/>
                  </a:solidFill>
                  <a:latin typeface="Arial"/>
                </a:rPr>
                <a:t>, retraining</a:t>
              </a:r>
            </a:p>
          </p:txBody>
        </p:sp>
        <p:sp>
          <p:nvSpPr>
            <p:cNvPr name="TextBox 84" id="84"/>
            <p:cNvSpPr txBox="true"/>
            <p:nvPr/>
          </p:nvSpPr>
          <p:spPr>
            <a:xfrm rot="0">
              <a:off x="13672298" y="10036147"/>
              <a:ext cx="2931597" cy="927462"/>
            </a:xfrm>
            <a:prstGeom prst="rect">
              <a:avLst/>
            </a:prstGeom>
          </p:spPr>
          <p:txBody>
            <a:bodyPr anchor="t" rtlCol="false" tIns="0" lIns="0" bIns="0" rIns="0">
              <a:spAutoFit/>
            </a:bodyPr>
            <a:lstStyle/>
            <a:p>
              <a:pPr algn="ctr" marL="0" indent="0" lvl="0">
                <a:lnSpc>
                  <a:spcPts val="1832"/>
                </a:lnSpc>
                <a:spcBef>
                  <a:spcPct val="0"/>
                </a:spcBef>
              </a:pPr>
              <a:r>
                <a:rPr lang="en-US" sz="1328" spc="130">
                  <a:solidFill>
                    <a:srgbClr val="0F6FC6"/>
                  </a:solidFill>
                  <a:latin typeface="Arial Bold"/>
                </a:rPr>
                <a:t>Treaty of Paris </a:t>
              </a:r>
              <a:r>
                <a:rPr lang="en-US" sz="1328" spc="130">
                  <a:solidFill>
                    <a:srgbClr val="000000"/>
                  </a:solidFill>
                  <a:latin typeface="Arial"/>
                </a:rPr>
                <a:t>marks the end of the War of Independence</a:t>
              </a:r>
            </a:p>
          </p:txBody>
        </p:sp>
        <p:sp>
          <p:nvSpPr>
            <p:cNvPr name="TextBox 85" id="85"/>
            <p:cNvSpPr txBox="true"/>
            <p:nvPr/>
          </p:nvSpPr>
          <p:spPr>
            <a:xfrm rot="0">
              <a:off x="6897200" y="-48593"/>
              <a:ext cx="3476906" cy="473862"/>
            </a:xfrm>
            <a:prstGeom prst="rect">
              <a:avLst/>
            </a:prstGeom>
          </p:spPr>
          <p:txBody>
            <a:bodyPr anchor="t" rtlCol="false" tIns="0" lIns="0" bIns="0" rIns="0">
              <a:spAutoFit/>
            </a:bodyPr>
            <a:lstStyle/>
            <a:p>
              <a:pPr algn="ctr">
                <a:lnSpc>
                  <a:spcPts val="2780"/>
                </a:lnSpc>
              </a:pPr>
              <a:r>
                <a:rPr lang="en-US" sz="1985">
                  <a:solidFill>
                    <a:srgbClr val="0F6FC6"/>
                  </a:solidFill>
                  <a:latin typeface="Old Standard Bold"/>
                </a:rPr>
                <a:t>Chapter 12</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BADE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Eight: The Renaissance</a:t>
            </a:r>
          </a:p>
        </p:txBody>
      </p:sp>
      <p:sp>
        <p:nvSpPr>
          <p:cNvPr name="TextBox 11" id="11"/>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George Washington, 1732-1799</a:t>
            </a:r>
          </a:p>
        </p:txBody>
      </p:sp>
      <p:sp>
        <p:nvSpPr>
          <p:cNvPr name="TextBox 12" id="12"/>
          <p:cNvSpPr txBox="true"/>
          <p:nvPr/>
        </p:nvSpPr>
        <p:spPr>
          <a:xfrm rot="0">
            <a:off x="7008775" y="2222500"/>
            <a:ext cx="9709086"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George Washington was born in the colony of Virginia to a family of wealthy slave-owning, tobacco-farming landowners. He fought in the British army in the Seven Years' War and afterwards was elected to Virginia's assembly. He was elected to represent Virginia at the Continental Congresses, where he supported independence. He was appointed commander-in-chief of the Continental Army in 1775 and led the army in many key battles of the war. Washington was elected the first President of the USA in 1789 and was re-elected in 1792. He worked to set up the new government, surrounding  himself with the best men of his era to work with him: Thomas Jefferson, Alexander Hamilton and John Adams. He retired in 1797 and died from pneumonia in 1799. The capital of the US was named 'Washington' in his honour.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5" id="15"/>
          <p:cNvSpPr/>
          <p:nvPr/>
        </p:nvSpPr>
        <p:spPr>
          <a:xfrm flipH="false" flipV="false" rot="0">
            <a:off x="1028700" y="1987968"/>
            <a:ext cx="5650302" cy="6857163"/>
          </a:xfrm>
          <a:custGeom>
            <a:avLst/>
            <a:gdLst/>
            <a:ahLst/>
            <a:cxnLst/>
            <a:rect r="r" b="b" t="t" l="l"/>
            <a:pathLst>
              <a:path h="6857163" w="5650302">
                <a:moveTo>
                  <a:pt x="0" y="0"/>
                </a:moveTo>
                <a:lnTo>
                  <a:pt x="5650302" y="0"/>
                </a:lnTo>
                <a:lnTo>
                  <a:pt x="5650302" y="6857162"/>
                </a:lnTo>
                <a:lnTo>
                  <a:pt x="0" y="6857162"/>
                </a:lnTo>
                <a:lnTo>
                  <a:pt x="0" y="0"/>
                </a:lnTo>
                <a:close/>
              </a:path>
            </a:pathLst>
          </a:custGeom>
          <a:blipFill>
            <a:blip r:embed="rId9"/>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29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happened at the Boston Massacre and how did Britain respond?</a:t>
            </a:r>
          </a:p>
          <a:p>
            <a:pPr algn="l" marL="539749" indent="-269875" lvl="1">
              <a:lnSpc>
                <a:spcPts val="3499"/>
              </a:lnSpc>
              <a:buAutoNum type="arabicPeriod" startAt="1"/>
            </a:pPr>
            <a:r>
              <a:rPr lang="en-US" sz="2499">
                <a:solidFill>
                  <a:srgbClr val="0DA33B"/>
                </a:solidFill>
                <a:latin typeface="Arial"/>
              </a:rPr>
              <a:t>What caused the Boston Tea Party?</a:t>
            </a:r>
          </a:p>
          <a:p>
            <a:pPr algn="l" marL="539749" indent="-269875" lvl="1">
              <a:lnSpc>
                <a:spcPts val="3499"/>
              </a:lnSpc>
              <a:buAutoNum type="arabicPeriod" startAt="1"/>
            </a:pPr>
            <a:r>
              <a:rPr lang="en-US" sz="2499">
                <a:solidFill>
                  <a:srgbClr val="0DA33B"/>
                </a:solidFill>
                <a:latin typeface="Arial"/>
              </a:rPr>
              <a:t>What were the ‘Intolerable Acts’ and how did the other colonies respond to them?</a:t>
            </a:r>
          </a:p>
          <a:p>
            <a:pPr algn="l" marL="539749" indent="-269875" lvl="1">
              <a:lnSpc>
                <a:spcPts val="3499"/>
              </a:lnSpc>
              <a:buAutoNum type="arabicPeriod" startAt="1"/>
            </a:pPr>
            <a:r>
              <a:rPr lang="en-US" sz="2499">
                <a:solidFill>
                  <a:srgbClr val="0DA33B"/>
                </a:solidFill>
                <a:latin typeface="Arial"/>
              </a:rPr>
              <a:t>What decisions did the First Continental Congress make?</a:t>
            </a:r>
          </a:p>
          <a:p>
            <a:pPr algn="l" marL="539749" indent="-269875" lvl="1">
              <a:lnSpc>
                <a:spcPts val="3499"/>
              </a:lnSpc>
              <a:buAutoNum type="arabicPeriod" startAt="1"/>
            </a:pPr>
            <a:r>
              <a:rPr lang="en-US" sz="2499">
                <a:solidFill>
                  <a:srgbClr val="0DA33B"/>
                </a:solidFill>
                <a:latin typeface="Arial"/>
              </a:rPr>
              <a:t>What happened at Lexington and Concord?</a:t>
            </a:r>
          </a:p>
          <a:p>
            <a:pPr algn="l" marL="539749" indent="-269875" lvl="1">
              <a:lnSpc>
                <a:spcPts val="3499"/>
              </a:lnSpc>
              <a:buAutoNum type="arabicPeriod" startAt="1"/>
            </a:pPr>
            <a:r>
              <a:rPr lang="en-US" sz="2499">
                <a:solidFill>
                  <a:srgbClr val="0DA33B"/>
                </a:solidFill>
                <a:latin typeface="Arial"/>
              </a:rPr>
              <a:t>Why is the 4th July celebrated every year in the United States of America?</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29 (Artefact, 2nd Edition)</a:t>
            </a:r>
          </a:p>
        </p:txBody>
      </p:sp>
      <p:sp>
        <p:nvSpPr>
          <p:cNvPr name="TextBox 7" id="7"/>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a:solidFill>
                  <a:srgbClr val="0DA33B"/>
                </a:solidFill>
                <a:latin typeface="Arial"/>
              </a:rPr>
              <a:t>1. British soldiers opened fire on a crowd in Boston, killing five. The British withdrew the last of the restrictions and taxes on the colonies, except one on tea.</a:t>
            </a:r>
          </a:p>
          <a:p>
            <a:pPr algn="l">
              <a:lnSpc>
                <a:spcPts val="3499"/>
              </a:lnSpc>
            </a:pPr>
            <a:r>
              <a:rPr lang="en-US" sz="2499">
                <a:solidFill>
                  <a:srgbClr val="0DA33B"/>
                </a:solidFill>
                <a:latin typeface="Arial"/>
              </a:rPr>
              <a:t>2.The British imposed a tax on tea to show they could still tax the colonies. When they decided to exempt the East India Company from this tax, the Americans were outraged and protested by throwing the tea shipment into Boston harbour.</a:t>
            </a:r>
          </a:p>
          <a:p>
            <a:pPr algn="l">
              <a:lnSpc>
                <a:spcPts val="3499"/>
              </a:lnSpc>
            </a:pPr>
            <a:r>
              <a:rPr lang="en-US" sz="2499">
                <a:solidFill>
                  <a:srgbClr val="0DA33B"/>
                </a:solidFill>
                <a:latin typeface="Arial"/>
              </a:rPr>
              <a:t>3.The British blockaded Boston harbour, suspended the city’s assembly and imposed military rule on the city. The other colonies sent representatives to the First Continental Congress to consider their response.</a:t>
            </a:r>
          </a:p>
          <a:p>
            <a:pPr algn="l">
              <a:lnSpc>
                <a:spcPts val="3499"/>
              </a:lnSpc>
            </a:pPr>
            <a:r>
              <a:rPr lang="en-US" sz="2499">
                <a:solidFill>
                  <a:srgbClr val="0DA33B"/>
                </a:solidFill>
                <a:latin typeface="Arial"/>
              </a:rPr>
              <a:t>4.They stated their opposition to all taxes, ordered a boycott of British goods, demanded the removal of British soldiers and ordered the formation of local militias.</a:t>
            </a:r>
          </a:p>
          <a:p>
            <a:pPr algn="l">
              <a:lnSpc>
                <a:spcPts val="3499"/>
              </a:lnSpc>
            </a:pPr>
            <a:r>
              <a:rPr lang="en-US" sz="2499">
                <a:solidFill>
                  <a:srgbClr val="0DA33B"/>
                </a:solidFill>
                <a:latin typeface="Arial"/>
              </a:rPr>
              <a:t>5.The British army tried to seize the weapons of the colonists at Concord and they were ambushed on the way there at Lexington by American militiamen.</a:t>
            </a:r>
          </a:p>
          <a:p>
            <a:pPr algn="l">
              <a:lnSpc>
                <a:spcPts val="3499"/>
              </a:lnSpc>
            </a:pPr>
            <a:r>
              <a:rPr lang="en-US" sz="2499">
                <a:solidFill>
                  <a:srgbClr val="0DA33B"/>
                </a:solidFill>
                <a:latin typeface="Arial"/>
              </a:rPr>
              <a:t>6.It was the day that the Continental Congress issued the Declaration of Independence.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62990"/>
            <a:ext cx="18288000" cy="1218565"/>
          </a:xfrm>
          <a:prstGeom prst="rect">
            <a:avLst/>
          </a:prstGeom>
        </p:spPr>
        <p:txBody>
          <a:bodyPr anchor="t" rtlCol="false" tIns="0" lIns="0" bIns="0" rIns="0">
            <a:spAutoFit/>
          </a:bodyPr>
          <a:lstStyle/>
          <a:p>
            <a:pPr algn="ctr">
              <a:lnSpc>
                <a:spcPts val="8960"/>
              </a:lnSpc>
            </a:pPr>
            <a:r>
              <a:rPr lang="en-US" sz="6400" spc="288">
                <a:solidFill>
                  <a:srgbClr val="004AAD"/>
                </a:solidFill>
                <a:latin typeface="Arial Bold"/>
              </a:rPr>
              <a:t>THE AMERICAN WAR OF INDEPENDENCE</a:t>
            </a:r>
          </a:p>
        </p:txBody>
      </p:sp>
      <p:sp>
        <p:nvSpPr>
          <p:cNvPr name="TextBox 9" id="9"/>
          <p:cNvSpPr txBox="true"/>
          <p:nvPr/>
        </p:nvSpPr>
        <p:spPr>
          <a:xfrm rot="0">
            <a:off x="0" y="3883335"/>
            <a:ext cx="18288000"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the american war of independence</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8833677" y="4204762"/>
            <a:ext cx="7804977" cy="5520548"/>
            <a:chOff x="0" y="0"/>
            <a:chExt cx="2055632" cy="1453972"/>
          </a:xfrm>
        </p:grpSpPr>
        <p:sp>
          <p:nvSpPr>
            <p:cNvPr name="Freeform 11" id="11"/>
            <p:cNvSpPr/>
            <p:nvPr/>
          </p:nvSpPr>
          <p:spPr>
            <a:xfrm flipH="false" flipV="false" rot="0">
              <a:off x="0" y="0"/>
              <a:ext cx="2055632" cy="1453972"/>
            </a:xfrm>
            <a:custGeom>
              <a:avLst/>
              <a:gdLst/>
              <a:ahLst/>
              <a:cxnLst/>
              <a:rect r="r" b="b" t="t" l="l"/>
              <a:pathLst>
                <a:path h="1453972" w="2055632">
                  <a:moveTo>
                    <a:pt x="0" y="0"/>
                  </a:moveTo>
                  <a:lnTo>
                    <a:pt x="2055632" y="0"/>
                  </a:lnTo>
                  <a:lnTo>
                    <a:pt x="2055632" y="1453972"/>
                  </a:lnTo>
                  <a:lnTo>
                    <a:pt x="0" y="1453972"/>
                  </a:lnTo>
                  <a:close/>
                </a:path>
              </a:pathLst>
            </a:custGeom>
            <a:solidFill>
              <a:srgbClr val="FFC1C1"/>
            </a:solidFill>
            <a:ln w="47625" cap="sq">
              <a:solidFill>
                <a:srgbClr val="340000"/>
              </a:solidFill>
              <a:prstDash val="solid"/>
              <a:miter/>
            </a:ln>
          </p:spPr>
        </p:sp>
        <p:sp>
          <p:nvSpPr>
            <p:cNvPr name="TextBox 12" id="12"/>
            <p:cNvSpPr txBox="true"/>
            <p:nvPr/>
          </p:nvSpPr>
          <p:spPr>
            <a:xfrm>
              <a:off x="0" y="-95250"/>
              <a:ext cx="2055632" cy="1549222"/>
            </a:xfrm>
            <a:prstGeom prst="rect">
              <a:avLst/>
            </a:prstGeom>
          </p:spPr>
          <p:txBody>
            <a:bodyPr anchor="t" rtlCol="false" tIns="50800" lIns="50800" bIns="50800" rIns="50800"/>
            <a:lstStyle/>
            <a:p>
              <a:pPr algn="l">
                <a:lnSpc>
                  <a:spcPts val="3220"/>
                </a:lnSpc>
              </a:pPr>
              <a:r>
                <a:rPr lang="en-US" sz="2300">
                  <a:solidFill>
                    <a:srgbClr val="C00000"/>
                  </a:solidFill>
                  <a:latin typeface="Arial"/>
                </a:rPr>
                <a:t>80,000 men</a:t>
              </a:r>
            </a:p>
            <a:p>
              <a:pPr algn="l">
                <a:lnSpc>
                  <a:spcPts val="3220"/>
                </a:lnSpc>
              </a:pPr>
              <a:r>
                <a:rPr lang="en-US" sz="2300">
                  <a:solidFill>
                    <a:srgbClr val="C00000"/>
                  </a:solidFill>
                  <a:latin typeface="Arial"/>
                </a:rPr>
                <a:t>Professional, full-time soldiers</a:t>
              </a:r>
            </a:p>
            <a:p>
              <a:pPr algn="l">
                <a:lnSpc>
                  <a:spcPts val="3220"/>
                </a:lnSpc>
              </a:pPr>
              <a:r>
                <a:rPr lang="en-US" sz="2300">
                  <a:solidFill>
                    <a:srgbClr val="C00000"/>
                  </a:solidFill>
                  <a:latin typeface="Arial"/>
                </a:rPr>
                <a:t>Well trained and equipped with the best weapons of the time</a:t>
              </a:r>
            </a:p>
            <a:p>
              <a:pPr algn="l">
                <a:lnSpc>
                  <a:spcPts val="3220"/>
                </a:lnSpc>
              </a:pPr>
              <a:r>
                <a:rPr lang="en-US" sz="2300">
                  <a:solidFill>
                    <a:srgbClr val="C00000"/>
                  </a:solidFill>
                  <a:latin typeface="Arial"/>
                </a:rPr>
                <a:t>Large navy supplies</a:t>
              </a:r>
            </a:p>
            <a:p>
              <a:pPr algn="l">
                <a:lnSpc>
                  <a:spcPts val="3220"/>
                </a:lnSpc>
              </a:pPr>
              <a:r>
                <a:rPr lang="en-US" sz="2300">
                  <a:solidFill>
                    <a:srgbClr val="C00000"/>
                  </a:solidFill>
                  <a:latin typeface="Arial"/>
                </a:rPr>
                <a:t>Fighting in an unfamiliar country and thousands of miles from home</a:t>
              </a:r>
            </a:p>
            <a:p>
              <a:pPr algn="l">
                <a:lnSpc>
                  <a:spcPts val="3220"/>
                </a:lnSpc>
              </a:pPr>
              <a:r>
                <a:rPr lang="en-US" sz="2300">
                  <a:solidFill>
                    <a:srgbClr val="C00000"/>
                  </a:solidFill>
                  <a:latin typeface="Arial"/>
                </a:rPr>
                <a:t>Treated all Americans as enemies and punished civilians, increasing support for the rebels</a:t>
              </a:r>
            </a:p>
            <a:p>
              <a:pPr algn="l">
                <a:lnSpc>
                  <a:spcPts val="3220"/>
                </a:lnSpc>
              </a:pPr>
            </a:p>
          </p:txBody>
        </p:sp>
      </p:grpSp>
      <p:grpSp>
        <p:nvGrpSpPr>
          <p:cNvPr name="Group 13" id="13"/>
          <p:cNvGrpSpPr/>
          <p:nvPr/>
        </p:nvGrpSpPr>
        <p:grpSpPr>
          <a:xfrm rot="0">
            <a:off x="1028700" y="4204762"/>
            <a:ext cx="7804977" cy="5520548"/>
            <a:chOff x="0" y="0"/>
            <a:chExt cx="2055632" cy="1453972"/>
          </a:xfrm>
        </p:grpSpPr>
        <p:sp>
          <p:nvSpPr>
            <p:cNvPr name="Freeform 14" id="14"/>
            <p:cNvSpPr/>
            <p:nvPr/>
          </p:nvSpPr>
          <p:spPr>
            <a:xfrm flipH="false" flipV="false" rot="0">
              <a:off x="0" y="0"/>
              <a:ext cx="2055632" cy="1453972"/>
            </a:xfrm>
            <a:custGeom>
              <a:avLst/>
              <a:gdLst/>
              <a:ahLst/>
              <a:cxnLst/>
              <a:rect r="r" b="b" t="t" l="l"/>
              <a:pathLst>
                <a:path h="1453972" w="2055632">
                  <a:moveTo>
                    <a:pt x="0" y="0"/>
                  </a:moveTo>
                  <a:lnTo>
                    <a:pt x="2055632" y="0"/>
                  </a:lnTo>
                  <a:lnTo>
                    <a:pt x="2055632" y="1453972"/>
                  </a:lnTo>
                  <a:lnTo>
                    <a:pt x="0" y="1453972"/>
                  </a:lnTo>
                  <a:close/>
                </a:path>
              </a:pathLst>
            </a:custGeom>
            <a:solidFill>
              <a:srgbClr val="D3E9FF"/>
            </a:solidFill>
            <a:ln w="47625" cap="sq">
              <a:solidFill>
                <a:srgbClr val="002448"/>
              </a:solidFill>
              <a:prstDash val="solid"/>
              <a:miter/>
            </a:ln>
          </p:spPr>
        </p:sp>
        <p:sp>
          <p:nvSpPr>
            <p:cNvPr name="TextBox 15" id="15"/>
            <p:cNvSpPr txBox="true"/>
            <p:nvPr/>
          </p:nvSpPr>
          <p:spPr>
            <a:xfrm>
              <a:off x="0" y="-95250"/>
              <a:ext cx="2055632" cy="1549222"/>
            </a:xfrm>
            <a:prstGeom prst="rect">
              <a:avLst/>
            </a:prstGeom>
          </p:spPr>
          <p:txBody>
            <a:bodyPr anchor="t" rtlCol="false" tIns="50800" lIns="50800" bIns="50800" rIns="50800"/>
            <a:lstStyle/>
            <a:p>
              <a:pPr algn="l">
                <a:lnSpc>
                  <a:spcPts val="3220"/>
                </a:lnSpc>
              </a:pPr>
              <a:r>
                <a:rPr lang="en-US" sz="2300">
                  <a:solidFill>
                    <a:srgbClr val="004AAD"/>
                  </a:solidFill>
                  <a:latin typeface="Arial"/>
                </a:rPr>
                <a:t>20,000 men</a:t>
              </a:r>
            </a:p>
            <a:p>
              <a:pPr algn="l">
                <a:lnSpc>
                  <a:spcPts val="3220"/>
                </a:lnSpc>
              </a:pPr>
              <a:r>
                <a:rPr lang="en-US" sz="2300">
                  <a:solidFill>
                    <a:srgbClr val="004AAD"/>
                  </a:solidFill>
                  <a:latin typeface="Arial"/>
                </a:rPr>
                <a:t>Part-time soldiers, many only serving for short periods</a:t>
              </a:r>
            </a:p>
            <a:p>
              <a:pPr algn="l">
                <a:lnSpc>
                  <a:spcPts val="3220"/>
                </a:lnSpc>
              </a:pPr>
              <a:r>
                <a:rPr lang="en-US" sz="2300">
                  <a:solidFill>
                    <a:srgbClr val="004AAD"/>
                  </a:solidFill>
                  <a:latin typeface="Arial"/>
                </a:rPr>
                <a:t>Poorly trained and equipped: a variety of guns and other weapons, even makeshift ones from farm tools.</a:t>
              </a:r>
            </a:p>
            <a:p>
              <a:pPr algn="l">
                <a:lnSpc>
                  <a:spcPts val="3220"/>
                </a:lnSpc>
              </a:pPr>
              <a:r>
                <a:rPr lang="en-US" sz="2300">
                  <a:solidFill>
                    <a:srgbClr val="004AAD"/>
                  </a:solidFill>
                  <a:latin typeface="Arial"/>
                </a:rPr>
                <a:t>Problems of indiscipline and disease</a:t>
              </a:r>
            </a:p>
            <a:p>
              <a:pPr algn="l">
                <a:lnSpc>
                  <a:spcPts val="3220"/>
                </a:lnSpc>
              </a:pPr>
              <a:r>
                <a:rPr lang="en-US" sz="2300">
                  <a:solidFill>
                    <a:srgbClr val="004AAD"/>
                  </a:solidFill>
                  <a:latin typeface="Arial"/>
                </a:rPr>
                <a:t>Congress was slow to pay the army</a:t>
              </a:r>
            </a:p>
            <a:p>
              <a:pPr algn="l">
                <a:lnSpc>
                  <a:spcPts val="3220"/>
                </a:lnSpc>
              </a:pPr>
              <a:r>
                <a:rPr lang="en-US" sz="2300">
                  <a:solidFill>
                    <a:srgbClr val="004AAD"/>
                  </a:solidFill>
                  <a:latin typeface="Arial"/>
                </a:rPr>
                <a:t>The soldiers had local knowledge and could use this against the British</a:t>
              </a:r>
            </a:p>
          </p:txBody>
        </p:sp>
      </p:grpSp>
      <p:sp>
        <p:nvSpPr>
          <p:cNvPr name="Freeform 16" id="16"/>
          <p:cNvSpPr/>
          <p:nvPr/>
        </p:nvSpPr>
        <p:spPr>
          <a:xfrm flipH="false" flipV="false" rot="0">
            <a:off x="5639538" y="7381334"/>
            <a:ext cx="2889340" cy="2343977"/>
          </a:xfrm>
          <a:custGeom>
            <a:avLst/>
            <a:gdLst/>
            <a:ahLst/>
            <a:cxnLst/>
            <a:rect r="r" b="b" t="t" l="l"/>
            <a:pathLst>
              <a:path h="2343977" w="2889340">
                <a:moveTo>
                  <a:pt x="0" y="0"/>
                </a:moveTo>
                <a:lnTo>
                  <a:pt x="2889339" y="0"/>
                </a:lnTo>
                <a:lnTo>
                  <a:pt x="2889339" y="2343977"/>
                </a:lnTo>
                <a:lnTo>
                  <a:pt x="0" y="23439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true" flipV="false" rot="0">
            <a:off x="13630314" y="7425194"/>
            <a:ext cx="3008341" cy="2256256"/>
          </a:xfrm>
          <a:custGeom>
            <a:avLst/>
            <a:gdLst/>
            <a:ahLst/>
            <a:cxnLst/>
            <a:rect r="r" b="b" t="t" l="l"/>
            <a:pathLst>
              <a:path h="2256256" w="3008341">
                <a:moveTo>
                  <a:pt x="3008341" y="0"/>
                </a:moveTo>
                <a:lnTo>
                  <a:pt x="0" y="0"/>
                </a:lnTo>
                <a:lnTo>
                  <a:pt x="0" y="2256256"/>
                </a:lnTo>
                <a:lnTo>
                  <a:pt x="3008341" y="2256256"/>
                </a:lnTo>
                <a:lnTo>
                  <a:pt x="3008341" y="0"/>
                </a:lnTo>
                <a:close/>
              </a:path>
            </a:pathLst>
          </a:custGeom>
          <a:blipFill>
            <a:blip r:embed="rId8"/>
            <a:stretch>
              <a:fillRect l="0" t="0" r="0" b="0"/>
            </a:stretch>
          </a:blipFill>
        </p:spPr>
      </p:sp>
      <p:sp>
        <p:nvSpPr>
          <p:cNvPr name="TextBox 18" id="1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Continental Army</a:t>
            </a:r>
          </a:p>
        </p:txBody>
      </p:sp>
      <p:sp>
        <p:nvSpPr>
          <p:cNvPr name="TextBox 19" id="19"/>
          <p:cNvSpPr txBox="true"/>
          <p:nvPr/>
        </p:nvSpPr>
        <p:spPr>
          <a:xfrm rot="0">
            <a:off x="1028700" y="2139949"/>
            <a:ext cx="15609955" cy="1355725"/>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Washington</a:t>
            </a:r>
            <a:r>
              <a:rPr lang="en-US" sz="2500">
                <a:solidFill>
                  <a:srgbClr val="000000"/>
                </a:solidFill>
                <a:latin typeface="Arial"/>
              </a:rPr>
              <a:t> was appointed commander-in-chief of the Continental Army in 1775 because of his military experience and the guaranteed support of the largest and richest colony. Washington faced a daunting situation as his army faced a colossal fight. </a:t>
            </a:r>
          </a:p>
        </p:txBody>
      </p:sp>
      <p:sp>
        <p:nvSpPr>
          <p:cNvPr name="TextBox 20" id="2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21" id="2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grpSp>
        <p:nvGrpSpPr>
          <p:cNvPr name="Group 22" id="22"/>
          <p:cNvGrpSpPr/>
          <p:nvPr/>
        </p:nvGrpSpPr>
        <p:grpSpPr>
          <a:xfrm rot="0">
            <a:off x="1028700" y="3495674"/>
            <a:ext cx="7804977" cy="709088"/>
            <a:chOff x="0" y="0"/>
            <a:chExt cx="2055632" cy="186756"/>
          </a:xfrm>
        </p:grpSpPr>
        <p:sp>
          <p:nvSpPr>
            <p:cNvPr name="Freeform 23" id="23"/>
            <p:cNvSpPr/>
            <p:nvPr/>
          </p:nvSpPr>
          <p:spPr>
            <a:xfrm flipH="false" flipV="false" rot="0">
              <a:off x="0" y="0"/>
              <a:ext cx="2055632" cy="186756"/>
            </a:xfrm>
            <a:custGeom>
              <a:avLst/>
              <a:gdLst/>
              <a:ahLst/>
              <a:cxnLst/>
              <a:rect r="r" b="b" t="t" l="l"/>
              <a:pathLst>
                <a:path h="186756" w="2055632">
                  <a:moveTo>
                    <a:pt x="0" y="0"/>
                  </a:moveTo>
                  <a:lnTo>
                    <a:pt x="2055632" y="0"/>
                  </a:lnTo>
                  <a:lnTo>
                    <a:pt x="2055632" y="186756"/>
                  </a:lnTo>
                  <a:lnTo>
                    <a:pt x="0" y="186756"/>
                  </a:lnTo>
                  <a:close/>
                </a:path>
              </a:pathLst>
            </a:custGeom>
            <a:solidFill>
              <a:srgbClr val="004AAD"/>
            </a:solidFill>
            <a:ln w="47625" cap="sq">
              <a:solidFill>
                <a:srgbClr val="002448"/>
              </a:solidFill>
              <a:prstDash val="solid"/>
              <a:miter/>
            </a:ln>
          </p:spPr>
        </p:sp>
        <p:sp>
          <p:nvSpPr>
            <p:cNvPr name="TextBox 24" id="24"/>
            <p:cNvSpPr txBox="true"/>
            <p:nvPr/>
          </p:nvSpPr>
          <p:spPr>
            <a:xfrm>
              <a:off x="0" y="-104775"/>
              <a:ext cx="2055632" cy="291531"/>
            </a:xfrm>
            <a:prstGeom prst="rect">
              <a:avLst/>
            </a:prstGeom>
          </p:spPr>
          <p:txBody>
            <a:bodyPr anchor="ctr" rtlCol="false" tIns="50800" lIns="50800" bIns="50800" rIns="50800"/>
            <a:lstStyle/>
            <a:p>
              <a:pPr algn="ctr">
                <a:lnSpc>
                  <a:spcPts val="3500"/>
                </a:lnSpc>
              </a:pPr>
              <a:r>
                <a:rPr lang="en-US" sz="2500">
                  <a:solidFill>
                    <a:srgbClr val="FFFFFF"/>
                  </a:solidFill>
                  <a:latin typeface="Arial Bold"/>
                </a:rPr>
                <a:t>The Continental Army</a:t>
              </a:r>
            </a:p>
          </p:txBody>
        </p:sp>
      </p:grpSp>
      <p:grpSp>
        <p:nvGrpSpPr>
          <p:cNvPr name="Group 25" id="25"/>
          <p:cNvGrpSpPr/>
          <p:nvPr/>
        </p:nvGrpSpPr>
        <p:grpSpPr>
          <a:xfrm rot="0">
            <a:off x="8833677" y="3495674"/>
            <a:ext cx="7804977" cy="709088"/>
            <a:chOff x="0" y="0"/>
            <a:chExt cx="2055632" cy="186756"/>
          </a:xfrm>
        </p:grpSpPr>
        <p:sp>
          <p:nvSpPr>
            <p:cNvPr name="Freeform 26" id="26"/>
            <p:cNvSpPr/>
            <p:nvPr/>
          </p:nvSpPr>
          <p:spPr>
            <a:xfrm flipH="false" flipV="false" rot="0">
              <a:off x="0" y="0"/>
              <a:ext cx="2055632" cy="186756"/>
            </a:xfrm>
            <a:custGeom>
              <a:avLst/>
              <a:gdLst/>
              <a:ahLst/>
              <a:cxnLst/>
              <a:rect r="r" b="b" t="t" l="l"/>
              <a:pathLst>
                <a:path h="186756" w="2055632">
                  <a:moveTo>
                    <a:pt x="0" y="0"/>
                  </a:moveTo>
                  <a:lnTo>
                    <a:pt x="2055632" y="0"/>
                  </a:lnTo>
                  <a:lnTo>
                    <a:pt x="2055632" y="186756"/>
                  </a:lnTo>
                  <a:lnTo>
                    <a:pt x="0" y="186756"/>
                  </a:lnTo>
                  <a:close/>
                </a:path>
              </a:pathLst>
            </a:custGeom>
            <a:solidFill>
              <a:srgbClr val="C00000"/>
            </a:solidFill>
            <a:ln w="47625" cap="sq">
              <a:solidFill>
                <a:srgbClr val="340000"/>
              </a:solidFill>
              <a:prstDash val="solid"/>
              <a:miter/>
            </a:ln>
          </p:spPr>
        </p:sp>
        <p:sp>
          <p:nvSpPr>
            <p:cNvPr name="TextBox 27" id="27"/>
            <p:cNvSpPr txBox="true"/>
            <p:nvPr/>
          </p:nvSpPr>
          <p:spPr>
            <a:xfrm>
              <a:off x="0" y="-104775"/>
              <a:ext cx="2055632" cy="291531"/>
            </a:xfrm>
            <a:prstGeom prst="rect">
              <a:avLst/>
            </a:prstGeom>
          </p:spPr>
          <p:txBody>
            <a:bodyPr anchor="ctr" rtlCol="false" tIns="50800" lIns="50800" bIns="50800" rIns="50800"/>
            <a:lstStyle/>
            <a:p>
              <a:pPr algn="ctr">
                <a:lnSpc>
                  <a:spcPts val="3500"/>
                </a:lnSpc>
              </a:pPr>
              <a:r>
                <a:rPr lang="en-US" sz="2500">
                  <a:solidFill>
                    <a:srgbClr val="FFFFFF"/>
                  </a:solidFill>
                  <a:latin typeface="Arial Bold"/>
                </a:rPr>
                <a:t>The British Army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Key battles in the War of Independence</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Fighting broke out in 1775, leading to a number of major battles:</a:t>
            </a:r>
          </a:p>
          <a:p>
            <a:pPr algn="l" marL="647700" indent="-323850" lvl="1">
              <a:lnSpc>
                <a:spcPts val="4200"/>
              </a:lnSpc>
              <a:buFont typeface="Arial"/>
              <a:buChar char="•"/>
            </a:pPr>
            <a:r>
              <a:rPr lang="en-US" sz="3000">
                <a:solidFill>
                  <a:srgbClr val="000000"/>
                </a:solidFill>
                <a:latin typeface="Arial"/>
              </a:rPr>
              <a:t>Washington lost his first battle, at </a:t>
            </a:r>
            <a:r>
              <a:rPr lang="en-US" sz="3000">
                <a:solidFill>
                  <a:srgbClr val="000000"/>
                </a:solidFill>
                <a:latin typeface="Arial Bold"/>
              </a:rPr>
              <a:t>Bunker Hill</a:t>
            </a:r>
            <a:r>
              <a:rPr lang="en-US" sz="3000">
                <a:solidFill>
                  <a:srgbClr val="000000"/>
                </a:solidFill>
                <a:latin typeface="Arial"/>
              </a:rPr>
              <a:t>, but inflicted heavy casualties on the British.</a:t>
            </a:r>
          </a:p>
          <a:p>
            <a:pPr algn="l" marL="647700" indent="-323850" lvl="1">
              <a:lnSpc>
                <a:spcPts val="4200"/>
              </a:lnSpc>
              <a:buFont typeface="Arial"/>
              <a:buChar char="•"/>
            </a:pPr>
            <a:r>
              <a:rPr lang="en-US" sz="3000">
                <a:solidFill>
                  <a:srgbClr val="000000"/>
                </a:solidFill>
                <a:latin typeface="Arial"/>
              </a:rPr>
              <a:t>The Continental Army won the </a:t>
            </a:r>
            <a:r>
              <a:rPr lang="en-US" sz="3000">
                <a:solidFill>
                  <a:srgbClr val="000000"/>
                </a:solidFill>
                <a:latin typeface="Arial Bold"/>
              </a:rPr>
              <a:t>Battle of Boston</a:t>
            </a:r>
            <a:r>
              <a:rPr lang="en-US" sz="3000">
                <a:solidFill>
                  <a:srgbClr val="000000"/>
                </a:solidFill>
                <a:latin typeface="Arial"/>
              </a:rPr>
              <a:t>, capturing cannons and rifles that were needed for the war.</a:t>
            </a:r>
          </a:p>
          <a:p>
            <a:pPr algn="l" marL="647700" indent="-323850" lvl="1">
              <a:lnSpc>
                <a:spcPts val="4200"/>
              </a:lnSpc>
              <a:buFont typeface="Arial"/>
              <a:buChar char="•"/>
            </a:pPr>
            <a:r>
              <a:rPr lang="en-US" sz="3000">
                <a:solidFill>
                  <a:srgbClr val="000000"/>
                </a:solidFill>
                <a:latin typeface="Arial"/>
              </a:rPr>
              <a:t>Washington was defeated at </a:t>
            </a:r>
            <a:r>
              <a:rPr lang="en-US" sz="3000">
                <a:solidFill>
                  <a:srgbClr val="000000"/>
                </a:solidFill>
                <a:latin typeface="Arial Bold"/>
              </a:rPr>
              <a:t>New</a:t>
            </a:r>
            <a:r>
              <a:rPr lang="en-US" sz="3000">
                <a:solidFill>
                  <a:srgbClr val="000000"/>
                </a:solidFill>
                <a:latin typeface="Arial"/>
              </a:rPr>
              <a:t> </a:t>
            </a:r>
            <a:r>
              <a:rPr lang="en-US" sz="3000">
                <a:solidFill>
                  <a:srgbClr val="000000"/>
                </a:solidFill>
                <a:latin typeface="Arial Bold"/>
              </a:rPr>
              <a:t>York</a:t>
            </a:r>
            <a:r>
              <a:rPr lang="en-US" sz="3000">
                <a:solidFill>
                  <a:srgbClr val="000000"/>
                </a:solidFill>
                <a:latin typeface="Arial"/>
              </a:rPr>
              <a:t> in 1776 but gained two small victories at </a:t>
            </a:r>
            <a:r>
              <a:rPr lang="en-US" sz="3000">
                <a:solidFill>
                  <a:srgbClr val="000000"/>
                </a:solidFill>
                <a:latin typeface="Arial Bold"/>
              </a:rPr>
              <a:t>Princeton</a:t>
            </a:r>
            <a:r>
              <a:rPr lang="en-US" sz="3000">
                <a:solidFill>
                  <a:srgbClr val="000000"/>
                </a:solidFill>
                <a:latin typeface="Arial"/>
              </a:rPr>
              <a:t> and </a:t>
            </a:r>
            <a:r>
              <a:rPr lang="en-US" sz="3000">
                <a:solidFill>
                  <a:srgbClr val="000000"/>
                </a:solidFill>
                <a:latin typeface="Arial Bold"/>
              </a:rPr>
              <a:t>Trenton</a:t>
            </a:r>
            <a:r>
              <a:rPr lang="en-US" sz="3000">
                <a:solidFill>
                  <a:srgbClr val="000000"/>
                </a:solidFill>
                <a:latin typeface="Arial"/>
              </a:rPr>
              <a:t>. </a:t>
            </a:r>
          </a:p>
          <a:p>
            <a:pPr algn="l" marL="647700" indent="-323850" lvl="1">
              <a:lnSpc>
                <a:spcPts val="4200"/>
              </a:lnSpc>
              <a:buFont typeface="Arial"/>
              <a:buChar char="•"/>
            </a:pPr>
            <a:r>
              <a:rPr lang="en-US" sz="3000">
                <a:solidFill>
                  <a:srgbClr val="000000"/>
                </a:solidFill>
                <a:latin typeface="Arial"/>
              </a:rPr>
              <a:t>In 1777, the British General Howe’s army of 18,000 men captured </a:t>
            </a:r>
            <a:r>
              <a:rPr lang="en-US" sz="3000">
                <a:solidFill>
                  <a:srgbClr val="000000"/>
                </a:solidFill>
                <a:latin typeface="Arial Bold"/>
              </a:rPr>
              <a:t>Philadelphia</a:t>
            </a:r>
            <a:r>
              <a:rPr lang="en-US" sz="3000">
                <a:solidFill>
                  <a:srgbClr val="000000"/>
                </a:solidFill>
                <a:latin typeface="Arial"/>
              </a:rPr>
              <a:t>, America’s largest city and the home of Continental Congress. This was a huge blow; began to doubt that America could win, questioning Washington’s leadership.</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month after the loss of Philadelphia, American General Gates defeated a British army of 8,000 men at </a:t>
            </a:r>
            <a:r>
              <a:rPr lang="en-US" sz="3000">
                <a:solidFill>
                  <a:srgbClr val="000000"/>
                </a:solidFill>
                <a:latin typeface="Arial Bold"/>
              </a:rPr>
              <a:t>Saratoga</a:t>
            </a:r>
            <a:r>
              <a:rPr lang="en-US" sz="3000">
                <a:solidFill>
                  <a:srgbClr val="000000"/>
                </a:solidFill>
                <a:latin typeface="Arial"/>
              </a:rPr>
              <a:t>. </a:t>
            </a:r>
            <a:r>
              <a:rPr lang="en-US" sz="3000">
                <a:solidFill>
                  <a:srgbClr val="000000"/>
                </a:solidFill>
                <a:latin typeface="Arial"/>
              </a:rPr>
              <a:t>This victory reassured the American people while interesting some of Britain’s European rivals. France, Spain and the Netherlands joined the war against the British in 1778. French help was particularly key to the colonies’ eventual victory – they sent 6,000 troops and weapons while they used their fleet to disrupt British supplies. This meant that more British troops remained home in case of a French attack there. </a:t>
            </a:r>
          </a:p>
        </p:txBody>
      </p:sp>
      <p:sp>
        <p:nvSpPr>
          <p:cNvPr name="Freeform 11" id="11"/>
          <p:cNvSpPr/>
          <p:nvPr/>
        </p:nvSpPr>
        <p:spPr>
          <a:xfrm flipH="false" flipV="false" rot="0">
            <a:off x="9658323" y="5368924"/>
            <a:ext cx="6648231" cy="4318244"/>
          </a:xfrm>
          <a:custGeom>
            <a:avLst/>
            <a:gdLst/>
            <a:ahLst/>
            <a:cxnLst/>
            <a:rect r="r" b="b" t="t" l="l"/>
            <a:pathLst>
              <a:path h="4318244" w="6648231">
                <a:moveTo>
                  <a:pt x="0" y="0"/>
                </a:moveTo>
                <a:lnTo>
                  <a:pt x="6648231" y="0"/>
                </a:lnTo>
                <a:lnTo>
                  <a:pt x="6648231" y="4318244"/>
                </a:lnTo>
                <a:lnTo>
                  <a:pt x="0" y="4318244"/>
                </a:lnTo>
                <a:lnTo>
                  <a:pt x="0" y="0"/>
                </a:lnTo>
                <a:close/>
              </a:path>
            </a:pathLst>
          </a:custGeom>
          <a:blipFill>
            <a:blip r:embed="rId6"/>
            <a:stretch>
              <a:fillRect l="-2393" t="-4440" r="-2393" b="-5295"/>
            </a:stretch>
          </a:blipFill>
        </p:spPr>
      </p:sp>
      <p:sp>
        <p:nvSpPr>
          <p:cNvPr name="Freeform 12" id="12"/>
          <p:cNvSpPr/>
          <p:nvPr/>
        </p:nvSpPr>
        <p:spPr>
          <a:xfrm flipH="false" flipV="false" rot="0">
            <a:off x="1028700" y="5368924"/>
            <a:ext cx="7676878" cy="4318244"/>
          </a:xfrm>
          <a:custGeom>
            <a:avLst/>
            <a:gdLst/>
            <a:ahLst/>
            <a:cxnLst/>
            <a:rect r="r" b="b" t="t" l="l"/>
            <a:pathLst>
              <a:path h="4318244" w="7676878">
                <a:moveTo>
                  <a:pt x="0" y="0"/>
                </a:moveTo>
                <a:lnTo>
                  <a:pt x="7676878" y="0"/>
                </a:lnTo>
                <a:lnTo>
                  <a:pt x="7676878" y="4318244"/>
                </a:lnTo>
                <a:lnTo>
                  <a:pt x="0" y="4318244"/>
                </a:lnTo>
                <a:lnTo>
                  <a:pt x="0" y="0"/>
                </a:lnTo>
                <a:close/>
              </a:path>
            </a:pathLst>
          </a:custGeom>
          <a:blipFill>
            <a:blip r:embed="rId7"/>
            <a:stretch>
              <a:fillRect l="0" t="0" r="0" b="0"/>
            </a:stretch>
          </a:blipFill>
        </p:spPr>
      </p:sp>
      <p:sp>
        <p:nvSpPr>
          <p:cNvPr name="TextBox 13" id="13"/>
          <p:cNvSpPr txBox="true"/>
          <p:nvPr/>
        </p:nvSpPr>
        <p:spPr>
          <a:xfrm rot="0">
            <a:off x="1028700" y="838200"/>
            <a:ext cx="15609955" cy="949325"/>
          </a:xfrm>
          <a:prstGeom prst="rect">
            <a:avLst/>
          </a:prstGeom>
        </p:spPr>
        <p:txBody>
          <a:bodyPr anchor="t" rtlCol="false" tIns="0" lIns="0" bIns="0" rIns="0">
            <a:spAutoFit/>
          </a:bodyPr>
          <a:lstStyle/>
          <a:p>
            <a:pPr algn="l">
              <a:lnSpc>
                <a:spcPts val="6999"/>
              </a:lnSpc>
            </a:pPr>
            <a:r>
              <a:rPr lang="en-US" sz="4999">
                <a:solidFill>
                  <a:srgbClr val="004AAD"/>
                </a:solidFill>
                <a:latin typeface="Arial Bold"/>
              </a:rPr>
              <a:t>Turning Point: Saratoga and the entry of the French</a:t>
            </a:r>
          </a:p>
        </p:txBody>
      </p:sp>
      <p:sp>
        <p:nvSpPr>
          <p:cNvPr name="TextBox 14" id="1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Turning Point: Valley Forge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3" id="13"/>
          <p:cNvSpPr txBox="true"/>
          <p:nvPr/>
        </p:nvSpPr>
        <p:spPr>
          <a:xfrm rot="0">
            <a:off x="1028700" y="2139949"/>
            <a:ext cx="8115300" cy="52990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Washington regrouped at a remote base called </a:t>
            </a:r>
            <a:r>
              <a:rPr lang="en-US" sz="2500">
                <a:solidFill>
                  <a:srgbClr val="000000"/>
                </a:solidFill>
                <a:latin typeface="Arial Bold"/>
              </a:rPr>
              <a:t>Valley Forge </a:t>
            </a:r>
            <a:r>
              <a:rPr lang="en-US" sz="2500">
                <a:solidFill>
                  <a:srgbClr val="000000"/>
                </a:solidFill>
                <a:latin typeface="Arial"/>
              </a:rPr>
              <a:t>with 11,000 men during the winter of 1777-1778, one of the harshest winters of the century. The men endured great hardship and hunger in the freezing cold, disease killing 3,000 by the end of February while hundreds more </a:t>
            </a:r>
            <a:r>
              <a:rPr lang="en-US" sz="2500">
                <a:solidFill>
                  <a:srgbClr val="000000"/>
                </a:solidFill>
                <a:latin typeface="Arial Bold"/>
              </a:rPr>
              <a:t>deserted</a:t>
            </a:r>
            <a:r>
              <a:rPr lang="en-US" sz="2500">
                <a:solidFill>
                  <a:srgbClr val="000000"/>
                </a:solidFill>
                <a:latin typeface="Arial"/>
              </a:rPr>
              <a:t> (abandoned) the army. The army that emerged from Valley Forge at winter’s end had been transformed; Washington had won the undying loyalty of his men by refusing to abandon them. They had been trained by the professional soldier </a:t>
            </a:r>
            <a:r>
              <a:rPr lang="en-US" sz="2500">
                <a:solidFill>
                  <a:srgbClr val="000000"/>
                </a:solidFill>
                <a:latin typeface="Arial Bold"/>
              </a:rPr>
              <a:t>Baron Von Steuben</a:t>
            </a:r>
            <a:r>
              <a:rPr lang="en-US" sz="2500">
                <a:solidFill>
                  <a:srgbClr val="000000"/>
                </a:solidFill>
                <a:latin typeface="Arial"/>
              </a:rPr>
              <a:t> had drilled the soldiers until they were as well trained and disciplined as any European army. </a:t>
            </a:r>
          </a:p>
        </p:txBody>
      </p:sp>
      <p:sp>
        <p:nvSpPr>
          <p:cNvPr name="Freeform 14" id="14"/>
          <p:cNvSpPr/>
          <p:nvPr/>
        </p:nvSpPr>
        <p:spPr>
          <a:xfrm flipH="false" flipV="false" rot="0">
            <a:off x="9465753" y="2244724"/>
            <a:ext cx="7151755" cy="4863871"/>
          </a:xfrm>
          <a:custGeom>
            <a:avLst/>
            <a:gdLst/>
            <a:ahLst/>
            <a:cxnLst/>
            <a:rect r="r" b="b" t="t" l="l"/>
            <a:pathLst>
              <a:path h="4863871" w="7151755">
                <a:moveTo>
                  <a:pt x="0" y="0"/>
                </a:moveTo>
                <a:lnTo>
                  <a:pt x="7151754" y="0"/>
                </a:lnTo>
                <a:lnTo>
                  <a:pt x="7151754" y="4863872"/>
                </a:lnTo>
                <a:lnTo>
                  <a:pt x="0" y="4863872"/>
                </a:lnTo>
                <a:lnTo>
                  <a:pt x="0" y="0"/>
                </a:lnTo>
                <a:close/>
              </a:path>
            </a:pathLst>
          </a:custGeom>
          <a:blipFill>
            <a:blip r:embed="rId6"/>
            <a:stretch>
              <a:fillRect l="-2692" t="-3494" r="-2218" b="-345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Victory at Yorktown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3" id="13"/>
          <p:cNvSpPr txBox="true"/>
          <p:nvPr/>
        </p:nvSpPr>
        <p:spPr>
          <a:xfrm rot="0">
            <a:off x="1028700" y="2139949"/>
            <a:ext cx="15609955" cy="267017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balance of the war had turned in favour of the Americans. </a:t>
            </a:r>
            <a:r>
              <a:rPr lang="en-US" sz="2500">
                <a:solidFill>
                  <a:srgbClr val="000000"/>
                </a:solidFill>
                <a:latin typeface="Arial"/>
              </a:rPr>
              <a:t>They won more battles and Washington kept the British largely confined to New York. The </a:t>
            </a:r>
            <a:r>
              <a:rPr lang="en-US" sz="2500">
                <a:solidFill>
                  <a:srgbClr val="000000"/>
                </a:solidFill>
                <a:latin typeface="Arial Bold"/>
              </a:rPr>
              <a:t>battle of Yorktown </a:t>
            </a:r>
            <a:r>
              <a:rPr lang="en-US" sz="2500">
                <a:solidFill>
                  <a:srgbClr val="000000"/>
                </a:solidFill>
                <a:latin typeface="Arial"/>
              </a:rPr>
              <a:t>in October </a:t>
            </a:r>
            <a:r>
              <a:rPr lang="en-US" sz="2500">
                <a:solidFill>
                  <a:srgbClr val="000000"/>
                </a:solidFill>
                <a:latin typeface="Arial Bold"/>
              </a:rPr>
              <a:t>1781</a:t>
            </a:r>
            <a:r>
              <a:rPr lang="en-US" sz="2500">
                <a:solidFill>
                  <a:srgbClr val="000000"/>
                </a:solidFill>
                <a:latin typeface="Arial"/>
              </a:rPr>
              <a:t> was </a:t>
            </a:r>
            <a:r>
              <a:rPr lang="en-US" sz="2500">
                <a:solidFill>
                  <a:srgbClr val="000000"/>
                </a:solidFill>
                <a:latin typeface="Arial Bold"/>
              </a:rPr>
              <a:t>decisive</a:t>
            </a:r>
            <a:r>
              <a:rPr lang="en-US" sz="2500">
                <a:solidFill>
                  <a:srgbClr val="000000"/>
                </a:solidFill>
                <a:latin typeface="Arial"/>
              </a:rPr>
              <a:t>; </a:t>
            </a:r>
            <a:r>
              <a:rPr lang="en-US" sz="2500">
                <a:solidFill>
                  <a:srgbClr val="000000"/>
                </a:solidFill>
                <a:latin typeface="Arial Bold"/>
              </a:rPr>
              <a:t>7,000 British soldiers</a:t>
            </a:r>
            <a:r>
              <a:rPr lang="en-US" sz="2500">
                <a:solidFill>
                  <a:srgbClr val="000000"/>
                </a:solidFill>
                <a:latin typeface="Arial"/>
              </a:rPr>
              <a:t> under Lord </a:t>
            </a:r>
            <a:r>
              <a:rPr lang="en-US" sz="2500">
                <a:solidFill>
                  <a:srgbClr val="000000"/>
                </a:solidFill>
                <a:latin typeface="Arial Bold"/>
              </a:rPr>
              <a:t>Cornwallis </a:t>
            </a:r>
            <a:r>
              <a:rPr lang="en-US" sz="2500">
                <a:solidFill>
                  <a:srgbClr val="000000"/>
                </a:solidFill>
                <a:latin typeface="Arial"/>
              </a:rPr>
              <a:t>were surrounded by </a:t>
            </a:r>
            <a:r>
              <a:rPr lang="en-US" sz="2500">
                <a:solidFill>
                  <a:srgbClr val="000000"/>
                </a:solidFill>
                <a:latin typeface="Arial Bold"/>
              </a:rPr>
              <a:t>9,000 American and 5,000 French </a:t>
            </a:r>
            <a:r>
              <a:rPr lang="en-US" sz="2500">
                <a:solidFill>
                  <a:srgbClr val="000000"/>
                </a:solidFill>
                <a:latin typeface="Arial"/>
              </a:rPr>
              <a:t>troops along with the French fleet. Cut off from reinforcements and supplies, outnumbered two to one, Cornwallis surrendered to Washington. This marked the end of the war, the </a:t>
            </a:r>
            <a:r>
              <a:rPr lang="en-US" sz="2500">
                <a:solidFill>
                  <a:srgbClr val="000000"/>
                </a:solidFill>
                <a:latin typeface="Arial Bold"/>
              </a:rPr>
              <a:t>Treaty of Paris </a:t>
            </a:r>
            <a:r>
              <a:rPr lang="en-US" sz="2500">
                <a:solidFill>
                  <a:srgbClr val="000000"/>
                </a:solidFill>
                <a:latin typeface="Arial"/>
              </a:rPr>
              <a:t>was signed between the former colonies and the British in 1783. </a:t>
            </a:r>
          </a:p>
        </p:txBody>
      </p:sp>
      <p:sp>
        <p:nvSpPr>
          <p:cNvPr name="Freeform 14" id="14"/>
          <p:cNvSpPr/>
          <p:nvPr/>
        </p:nvSpPr>
        <p:spPr>
          <a:xfrm flipH="false" flipV="false" rot="0">
            <a:off x="3694017" y="4810124"/>
            <a:ext cx="10237026" cy="4915187"/>
          </a:xfrm>
          <a:custGeom>
            <a:avLst/>
            <a:gdLst/>
            <a:ahLst/>
            <a:cxnLst/>
            <a:rect r="r" b="b" t="t" l="l"/>
            <a:pathLst>
              <a:path h="4915187" w="10237026">
                <a:moveTo>
                  <a:pt x="0" y="0"/>
                </a:moveTo>
                <a:lnTo>
                  <a:pt x="10237026" y="0"/>
                </a:lnTo>
                <a:lnTo>
                  <a:pt x="10237026" y="4915187"/>
                </a:lnTo>
                <a:lnTo>
                  <a:pt x="0" y="4915187"/>
                </a:lnTo>
                <a:lnTo>
                  <a:pt x="0" y="0"/>
                </a:lnTo>
                <a:close/>
              </a:path>
            </a:pathLst>
          </a:custGeom>
          <a:blipFill>
            <a:blip r:embed="rId6"/>
            <a:stretch>
              <a:fillRect l="-1083" t="-3109" r="-1255" b="-4323"/>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141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advantages and disadvantages did the Continental Army have at the start of the war?</a:t>
            </a:r>
          </a:p>
          <a:p>
            <a:pPr algn="l" marL="539749" indent="-269875" lvl="1">
              <a:lnSpc>
                <a:spcPts val="3499"/>
              </a:lnSpc>
              <a:buAutoNum type="arabicPeriod" startAt="1"/>
            </a:pPr>
            <a:r>
              <a:rPr lang="en-US" sz="2499">
                <a:solidFill>
                  <a:srgbClr val="0DA33B"/>
                </a:solidFill>
                <a:latin typeface="Arial"/>
              </a:rPr>
              <a:t>What advantages and disadvantages did the British Army have at the start of the war?</a:t>
            </a:r>
          </a:p>
          <a:p>
            <a:pPr algn="l" marL="539749" indent="-269875" lvl="1">
              <a:lnSpc>
                <a:spcPts val="3499"/>
              </a:lnSpc>
              <a:buAutoNum type="arabicPeriod" startAt="1"/>
            </a:pPr>
            <a:r>
              <a:rPr lang="en-US" sz="2499">
                <a:solidFill>
                  <a:srgbClr val="0DA33B"/>
                </a:solidFill>
                <a:latin typeface="Arial"/>
              </a:rPr>
              <a:t>Why was the victory at Saratoga so important to the Americans?</a:t>
            </a:r>
          </a:p>
          <a:p>
            <a:pPr algn="l" marL="539749" indent="-269875" lvl="1">
              <a:lnSpc>
                <a:spcPts val="3499"/>
              </a:lnSpc>
              <a:buAutoNum type="arabicPeriod" startAt="1"/>
            </a:pPr>
            <a:r>
              <a:rPr lang="en-US" sz="2499">
                <a:solidFill>
                  <a:srgbClr val="0DA33B"/>
                </a:solidFill>
                <a:latin typeface="Arial"/>
              </a:rPr>
              <a:t>What happened at Valley Forge?</a:t>
            </a:r>
          </a:p>
          <a:p>
            <a:pPr algn="l" marL="539749" indent="-269875" lvl="1">
              <a:lnSpc>
                <a:spcPts val="3499"/>
              </a:lnSpc>
              <a:buAutoNum type="arabicPeriod" startAt="1"/>
            </a:pPr>
            <a:r>
              <a:rPr lang="en-US" sz="2499">
                <a:solidFill>
                  <a:srgbClr val="0DA33B"/>
                </a:solidFill>
                <a:latin typeface="Arial"/>
              </a:rPr>
              <a:t>Give three reasons why the Americans won the war.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11374"/>
            <a:ext cx="15609955" cy="4247515"/>
          </a:xfrm>
          <a:prstGeom prst="rect">
            <a:avLst/>
          </a:prstGeom>
        </p:spPr>
        <p:txBody>
          <a:bodyPr anchor="t" rtlCol="false" tIns="0" lIns="0" bIns="0" rIns="0">
            <a:spAutoFit/>
          </a:bodyPr>
          <a:lstStyle/>
          <a:p>
            <a:pPr algn="l">
              <a:lnSpc>
                <a:spcPts val="4759"/>
              </a:lnSpc>
            </a:pPr>
            <a:r>
              <a:rPr lang="en-US" sz="3399">
                <a:solidFill>
                  <a:srgbClr val="000000"/>
                </a:solidFill>
                <a:latin typeface="Arial Bold"/>
              </a:rPr>
              <a:t>3.3</a:t>
            </a:r>
            <a:r>
              <a:rPr lang="en-US" sz="3399">
                <a:solidFill>
                  <a:srgbClr val="000000"/>
                </a:solidFill>
                <a:latin typeface="Arial"/>
              </a:rPr>
              <a:t> </a:t>
            </a:r>
            <a:r>
              <a:rPr lang="en-US" sz="3399">
                <a:solidFill>
                  <a:srgbClr val="0F6FC6"/>
                </a:solidFill>
                <a:latin typeface="Arial Bold"/>
              </a:rPr>
              <a:t>EXAMINE</a:t>
            </a:r>
            <a:r>
              <a:rPr lang="en-US" sz="3399">
                <a:solidFill>
                  <a:srgbClr val="0F6FC6"/>
                </a:solidFill>
                <a:latin typeface="Arial"/>
              </a:rPr>
              <a:t> </a:t>
            </a:r>
            <a:r>
              <a:rPr lang="en-US" sz="3399">
                <a:solidFill>
                  <a:srgbClr val="000000"/>
                </a:solidFill>
                <a:latin typeface="Arial"/>
              </a:rPr>
              <a:t>the causes, course and consequences of one revolution in pre- twentieth century Europe and/or the wider world.</a:t>
            </a:r>
          </a:p>
          <a:p>
            <a:pPr algn="l">
              <a:lnSpc>
                <a:spcPts val="4759"/>
              </a:lnSpc>
            </a:pPr>
            <a:r>
              <a:rPr lang="en-US" sz="3399">
                <a:solidFill>
                  <a:srgbClr val="000000"/>
                </a:solidFill>
                <a:latin typeface="Arial Bold"/>
              </a:rPr>
              <a:t>1.2 </a:t>
            </a:r>
            <a:r>
              <a:rPr lang="en-US" sz="3399">
                <a:solidFill>
                  <a:srgbClr val="0F6FC6"/>
                </a:solidFill>
                <a:latin typeface="Arial Bold"/>
              </a:rPr>
              <a:t>CONSIDER</a:t>
            </a:r>
            <a:r>
              <a:rPr lang="en-US" sz="3399">
                <a:solidFill>
                  <a:srgbClr val="0F6FC6"/>
                </a:solidFill>
                <a:latin typeface="Arial"/>
              </a:rPr>
              <a:t> </a:t>
            </a:r>
            <a:r>
              <a:rPr lang="en-US" sz="3399">
                <a:solidFill>
                  <a:srgbClr val="000000"/>
                </a:solidFill>
                <a:latin typeface="Arial"/>
              </a:rPr>
              <a:t>contentious or controversial issues in history from more than one perspective and </a:t>
            </a:r>
            <a:r>
              <a:rPr lang="en-US" sz="3399">
                <a:solidFill>
                  <a:srgbClr val="0F6FC6"/>
                </a:solidFill>
                <a:latin typeface="Arial Bold"/>
              </a:rPr>
              <a:t>DISCUSS </a:t>
            </a:r>
            <a:r>
              <a:rPr lang="en-US" sz="3399">
                <a:solidFill>
                  <a:srgbClr val="000000"/>
                </a:solidFill>
                <a:latin typeface="Arial"/>
              </a:rPr>
              <a:t>the historical roots of a contentious or controversial issue or theme in the contemporary world.</a:t>
            </a:r>
          </a:p>
          <a:p>
            <a:pPr algn="l">
              <a:lnSpc>
                <a:spcPts val="4759"/>
              </a:lnSpc>
            </a:pPr>
            <a:r>
              <a:rPr lang="en-US" sz="3399">
                <a:solidFill>
                  <a:srgbClr val="000000"/>
                </a:solidFill>
                <a:latin typeface="Arial Bold"/>
              </a:rPr>
              <a:t>1.11</a:t>
            </a:r>
            <a:r>
              <a:rPr lang="en-US" sz="3399">
                <a:solidFill>
                  <a:srgbClr val="000000"/>
                </a:solidFill>
                <a:latin typeface="Arial"/>
              </a:rPr>
              <a:t> </a:t>
            </a:r>
            <a:r>
              <a:rPr lang="en-US" sz="3399">
                <a:solidFill>
                  <a:srgbClr val="0F6FC6"/>
                </a:solidFill>
                <a:latin typeface="Arial Bold"/>
              </a:rPr>
              <a:t>MAKE</a:t>
            </a:r>
            <a:r>
              <a:rPr lang="en-US" sz="3399">
                <a:solidFill>
                  <a:srgbClr val="0F6FC6"/>
                </a:solidFill>
                <a:latin typeface="Arial"/>
              </a:rPr>
              <a:t> </a:t>
            </a:r>
            <a:r>
              <a:rPr lang="en-US" sz="3399">
                <a:solidFill>
                  <a:srgbClr val="000000"/>
                </a:solidFill>
                <a:latin typeface="Arial"/>
              </a:rPr>
              <a:t>connections and comparisons between people, issues and events in different places and historical eras.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spc="225">
                <a:solidFill>
                  <a:srgbClr val="004AAD"/>
                </a:solidFill>
                <a:latin typeface="Arial Bold"/>
              </a:rPr>
              <a:t>12.4: THE RESULTS OF THE AMERICAN REVOLUTION</a:t>
            </a:r>
          </a:p>
        </p:txBody>
      </p:sp>
      <p:sp>
        <p:nvSpPr>
          <p:cNvPr name="TextBox 9" id="9"/>
          <p:cNvSpPr txBox="true"/>
          <p:nvPr/>
        </p:nvSpPr>
        <p:spPr>
          <a:xfrm rot="0">
            <a:off x="351801"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12.4: the results of the american revolution</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1396365"/>
            <a:ext cx="15609955" cy="866775"/>
          </a:xfrm>
          <a:prstGeom prst="rect">
            <a:avLst/>
          </a:prstGeom>
        </p:spPr>
        <p:txBody>
          <a:bodyPr anchor="t" rtlCol="false" tIns="0" lIns="0" bIns="0" rIns="0">
            <a:spAutoFit/>
          </a:bodyPr>
          <a:lstStyle/>
          <a:p>
            <a:pPr algn="l">
              <a:lnSpc>
                <a:spcPts val="6300"/>
              </a:lnSpc>
            </a:pPr>
            <a:r>
              <a:rPr lang="en-US" sz="4500">
                <a:solidFill>
                  <a:srgbClr val="004AAD"/>
                </a:solidFill>
                <a:latin typeface="Arial Bold"/>
              </a:rPr>
              <a:t>Foundation and Growth of the United States of America</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3" id="13"/>
          <p:cNvSpPr txBox="true"/>
          <p:nvPr/>
        </p:nvSpPr>
        <p:spPr>
          <a:xfrm rot="0">
            <a:off x="1028700" y="2148840"/>
            <a:ext cx="15609955" cy="7109460"/>
          </a:xfrm>
          <a:prstGeom prst="rect">
            <a:avLst/>
          </a:prstGeom>
        </p:spPr>
        <p:txBody>
          <a:bodyPr anchor="t" rtlCol="false" tIns="0" lIns="0" bIns="0" rIns="0">
            <a:spAutoFit/>
          </a:bodyPr>
          <a:lstStyle/>
          <a:p>
            <a:pPr algn="l">
              <a:lnSpc>
                <a:spcPts val="3990"/>
              </a:lnSpc>
            </a:pPr>
            <a:r>
              <a:rPr lang="en-US" sz="2850">
                <a:solidFill>
                  <a:srgbClr val="000000"/>
                </a:solidFill>
                <a:latin typeface="Arial"/>
              </a:rPr>
              <a:t>The most significant result of the American Revolution was independence of the 13 colonies. After the </a:t>
            </a:r>
            <a:r>
              <a:rPr lang="en-US" sz="2850">
                <a:solidFill>
                  <a:srgbClr val="000000"/>
                </a:solidFill>
                <a:latin typeface="Arial Bold"/>
              </a:rPr>
              <a:t>Treaty of Paris </a:t>
            </a:r>
            <a:r>
              <a:rPr lang="en-US" sz="2850">
                <a:solidFill>
                  <a:srgbClr val="000000"/>
                </a:solidFill>
                <a:latin typeface="Arial"/>
              </a:rPr>
              <a:t>in </a:t>
            </a:r>
            <a:r>
              <a:rPr lang="en-US" sz="2850">
                <a:solidFill>
                  <a:srgbClr val="000000"/>
                </a:solidFill>
                <a:latin typeface="Arial Bold"/>
              </a:rPr>
              <a:t>1783</a:t>
            </a:r>
            <a:r>
              <a:rPr lang="en-US" sz="2850">
                <a:solidFill>
                  <a:srgbClr val="000000"/>
                </a:solidFill>
                <a:latin typeface="Arial"/>
              </a:rPr>
              <a:t>, conflicts arose among the colonies. In order to prevent these problems from occurring again, the </a:t>
            </a:r>
            <a:r>
              <a:rPr lang="en-US" sz="2850">
                <a:solidFill>
                  <a:srgbClr val="000000"/>
                </a:solidFill>
                <a:latin typeface="Arial Bold"/>
              </a:rPr>
              <a:t>President of the Constitutional Convention</a:t>
            </a:r>
            <a:r>
              <a:rPr lang="en-US" sz="2850">
                <a:solidFill>
                  <a:srgbClr val="000000"/>
                </a:solidFill>
                <a:latin typeface="Arial"/>
              </a:rPr>
              <a:t> was called in 1787. This was chaired by George Washington and contained representatives from all the new states. It wrote the constitution for their new country, the </a:t>
            </a:r>
            <a:r>
              <a:rPr lang="en-US" sz="2850">
                <a:solidFill>
                  <a:srgbClr val="000000"/>
                </a:solidFill>
                <a:latin typeface="Arial Bold"/>
              </a:rPr>
              <a:t>United States of America</a:t>
            </a:r>
            <a:r>
              <a:rPr lang="en-US" sz="2850">
                <a:solidFill>
                  <a:srgbClr val="000000"/>
                </a:solidFill>
                <a:latin typeface="Arial"/>
              </a:rPr>
              <a:t>. A </a:t>
            </a:r>
            <a:r>
              <a:rPr lang="en-US" sz="2850">
                <a:solidFill>
                  <a:srgbClr val="000000"/>
                </a:solidFill>
                <a:latin typeface="Arial Bold"/>
              </a:rPr>
              <a:t>constitution </a:t>
            </a:r>
            <a:r>
              <a:rPr lang="en-US" sz="2850">
                <a:solidFill>
                  <a:srgbClr val="000000"/>
                </a:solidFill>
                <a:latin typeface="Arial"/>
              </a:rPr>
              <a:t>is the set of fundamental rules for running a country that outlines the powers of government and the rights of citizens. The American constitution established a </a:t>
            </a:r>
            <a:r>
              <a:rPr lang="en-US" sz="2850">
                <a:solidFill>
                  <a:srgbClr val="000000"/>
                </a:solidFill>
                <a:latin typeface="Arial Bold"/>
              </a:rPr>
              <a:t>federal republic </a:t>
            </a:r>
            <a:r>
              <a:rPr lang="en-US" sz="2850">
                <a:solidFill>
                  <a:srgbClr val="000000"/>
                </a:solidFill>
                <a:latin typeface="Arial"/>
              </a:rPr>
              <a:t>(a system of government where power is divided between a central government (head by a president) and various regions/states)</a:t>
            </a:r>
          </a:p>
          <a:p>
            <a:pPr algn="l">
              <a:lnSpc>
                <a:spcPts val="3990"/>
              </a:lnSpc>
            </a:pPr>
            <a:r>
              <a:rPr lang="en-US" sz="2850">
                <a:solidFill>
                  <a:srgbClr val="000000"/>
                </a:solidFill>
                <a:latin typeface="Arial"/>
              </a:rPr>
              <a:t>The US </a:t>
            </a:r>
            <a:r>
              <a:rPr lang="en-US" sz="2850">
                <a:solidFill>
                  <a:srgbClr val="000000"/>
                </a:solidFill>
                <a:latin typeface="Arial"/>
              </a:rPr>
              <a:t>would grow to </a:t>
            </a:r>
            <a:r>
              <a:rPr lang="en-US" sz="2850">
                <a:solidFill>
                  <a:srgbClr val="000000"/>
                </a:solidFill>
                <a:latin typeface="Arial Bold"/>
              </a:rPr>
              <a:t>50 states</a:t>
            </a:r>
            <a:r>
              <a:rPr lang="en-US" sz="2850">
                <a:solidFill>
                  <a:srgbClr val="000000"/>
                </a:solidFill>
                <a:latin typeface="Arial"/>
              </a:rPr>
              <a:t> over the next 200 years, spreading from the Atlantic Ocean to the Pacific Ocean. It was the first time a State was established on the basis that power belonged to the People, not a Royal Family. This expansion saw </a:t>
            </a:r>
            <a:r>
              <a:rPr lang="en-US" sz="2850">
                <a:solidFill>
                  <a:srgbClr val="000000"/>
                </a:solidFill>
                <a:latin typeface="Arial Bold"/>
              </a:rPr>
              <a:t>Native American peoples and their culture all but wiped out</a:t>
            </a:r>
            <a:r>
              <a:rPr lang="en-US" sz="2850">
                <a:solidFill>
                  <a:srgbClr val="000000"/>
                </a:solidFill>
                <a:latin typeface="Arial"/>
              </a:rPr>
              <a:t>. By 1900, millions of immigrants from all over the world had made America their home while the country had become one of the most powerful in the world.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The Impact on France and Ireland</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3" id="13"/>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News of the Americans overthrowing the rule of a king they found unjust spread quickly through newspapers, letters and returning soldiers. </a:t>
            </a:r>
            <a:r>
              <a:rPr lang="en-US" sz="3000">
                <a:solidFill>
                  <a:srgbClr val="000000"/>
                </a:solidFill>
                <a:latin typeface="Arial"/>
              </a:rPr>
              <a:t>It inspired the people of France, bankrupted by wars, to challenge </a:t>
            </a:r>
            <a:r>
              <a:rPr lang="en-US" sz="3000">
                <a:solidFill>
                  <a:srgbClr val="000000"/>
                </a:solidFill>
                <a:latin typeface="Arial Bold"/>
              </a:rPr>
              <a:t>King Louis XVI </a:t>
            </a:r>
            <a:r>
              <a:rPr lang="en-US" sz="3000">
                <a:solidFill>
                  <a:srgbClr val="000000"/>
                </a:solidFill>
                <a:latin typeface="Arial"/>
              </a:rPr>
              <a:t>and led to the </a:t>
            </a:r>
            <a:r>
              <a:rPr lang="en-US" sz="3000">
                <a:solidFill>
                  <a:srgbClr val="000000"/>
                </a:solidFill>
                <a:latin typeface="Arial Bold"/>
              </a:rPr>
              <a:t>French Revolution </a:t>
            </a:r>
            <a:r>
              <a:rPr lang="en-US" sz="3000">
                <a:solidFill>
                  <a:srgbClr val="000000"/>
                </a:solidFill>
                <a:latin typeface="Arial"/>
              </a:rPr>
              <a:t>in </a:t>
            </a:r>
            <a:r>
              <a:rPr lang="en-US" sz="3000">
                <a:solidFill>
                  <a:srgbClr val="000000"/>
                </a:solidFill>
                <a:latin typeface="Arial Bold"/>
              </a:rPr>
              <a:t>1789</a:t>
            </a:r>
            <a:r>
              <a:rPr lang="en-US" sz="3000">
                <a:solidFill>
                  <a:srgbClr val="000000"/>
                </a:solidFill>
                <a:latin typeface="Arial"/>
              </a:rPr>
              <a:t>. Under British rule since the 1100s, the Irish people looked to America’s example and dreamed of an </a:t>
            </a:r>
            <a:r>
              <a:rPr lang="en-US" sz="3000">
                <a:solidFill>
                  <a:srgbClr val="000000"/>
                </a:solidFill>
                <a:latin typeface="Arial Bold"/>
              </a:rPr>
              <a:t>independent Ireland</a:t>
            </a:r>
            <a:r>
              <a:rPr lang="en-US" sz="3000">
                <a:solidFill>
                  <a:srgbClr val="000000"/>
                </a:solidFill>
                <a:latin typeface="Arial"/>
              </a:rPr>
              <a:t>. This would lead to the </a:t>
            </a:r>
            <a:r>
              <a:rPr lang="en-US" sz="3000">
                <a:solidFill>
                  <a:srgbClr val="000000"/>
                </a:solidFill>
                <a:latin typeface="Arial Bold"/>
              </a:rPr>
              <a:t>1798 United Irishmen Rebellion</a:t>
            </a:r>
            <a:r>
              <a:rPr lang="en-US" sz="3000">
                <a:solidFill>
                  <a:srgbClr val="000000"/>
                </a:solidFill>
                <a:latin typeface="Arial"/>
              </a:rPr>
              <a:t>.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influence of ideas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3" id="13"/>
          <p:cNvSpPr txBox="true"/>
          <p:nvPr/>
        </p:nvSpPr>
        <p:spPr>
          <a:xfrm rot="0">
            <a:off x="1028700" y="2130424"/>
            <a:ext cx="15609955" cy="7755890"/>
          </a:xfrm>
          <a:prstGeom prst="rect">
            <a:avLst/>
          </a:prstGeom>
        </p:spPr>
        <p:txBody>
          <a:bodyPr anchor="t" rtlCol="false" tIns="0" lIns="0" bIns="0" rIns="0">
            <a:spAutoFit/>
          </a:bodyPr>
          <a:lstStyle/>
          <a:p>
            <a:pPr algn="l">
              <a:lnSpc>
                <a:spcPts val="4060"/>
              </a:lnSpc>
            </a:pPr>
            <a:r>
              <a:rPr lang="en-US" sz="2900">
                <a:solidFill>
                  <a:srgbClr val="000000"/>
                </a:solidFill>
                <a:latin typeface="Arial"/>
              </a:rPr>
              <a:t>The Declaration of Independent states that ‘</a:t>
            </a:r>
            <a:r>
              <a:rPr lang="en-US" sz="2900">
                <a:solidFill>
                  <a:srgbClr val="004AAD"/>
                </a:solidFill>
                <a:latin typeface="Arial Bold"/>
              </a:rPr>
              <a:t>all men are created equal</a:t>
            </a:r>
            <a:r>
              <a:rPr lang="en-US" sz="2900">
                <a:solidFill>
                  <a:srgbClr val="000000"/>
                </a:solidFill>
                <a:latin typeface="Arial"/>
              </a:rPr>
              <a:t>’ but this equality and freedom was limited to rich white Christian men following the creation of the US. </a:t>
            </a:r>
          </a:p>
          <a:p>
            <a:pPr algn="l" marL="626111" indent="-313055" lvl="1">
              <a:lnSpc>
                <a:spcPts val="4060"/>
              </a:lnSpc>
              <a:buFont typeface="Arial"/>
              <a:buChar char="•"/>
            </a:pPr>
            <a:r>
              <a:rPr lang="en-US" sz="2900">
                <a:solidFill>
                  <a:srgbClr val="004AAD"/>
                </a:solidFill>
                <a:latin typeface="Arial Bold"/>
              </a:rPr>
              <a:t>Women </a:t>
            </a:r>
            <a:r>
              <a:rPr lang="en-US" sz="2900">
                <a:solidFill>
                  <a:srgbClr val="000000"/>
                </a:solidFill>
                <a:latin typeface="Arial"/>
              </a:rPr>
              <a:t>were treated as </a:t>
            </a:r>
            <a:r>
              <a:rPr lang="en-US" sz="2900">
                <a:solidFill>
                  <a:srgbClr val="004AAD"/>
                </a:solidFill>
                <a:latin typeface="Arial Bold"/>
              </a:rPr>
              <a:t>second-class citizens</a:t>
            </a:r>
            <a:r>
              <a:rPr lang="en-US" sz="2900">
                <a:solidFill>
                  <a:srgbClr val="000000"/>
                </a:solidFill>
                <a:latin typeface="Arial Bold"/>
              </a:rPr>
              <a:t> </a:t>
            </a:r>
            <a:r>
              <a:rPr lang="en-US" sz="2900">
                <a:solidFill>
                  <a:srgbClr val="000000"/>
                </a:solidFill>
                <a:latin typeface="Arial"/>
              </a:rPr>
              <a:t>with few rights separate from those of their </a:t>
            </a:r>
            <a:r>
              <a:rPr lang="en-US" sz="2900">
                <a:solidFill>
                  <a:srgbClr val="000000"/>
                </a:solidFill>
                <a:latin typeface="Arial Italics"/>
              </a:rPr>
              <a:t>husbands</a:t>
            </a:r>
            <a:r>
              <a:rPr lang="en-US" sz="2900">
                <a:solidFill>
                  <a:srgbClr val="000000"/>
                </a:solidFill>
                <a:latin typeface="Arial"/>
              </a:rPr>
              <a:t> or </a:t>
            </a:r>
            <a:r>
              <a:rPr lang="en-US" sz="2900">
                <a:solidFill>
                  <a:srgbClr val="000000"/>
                </a:solidFill>
                <a:latin typeface="Arial Italics"/>
              </a:rPr>
              <a:t>fathers</a:t>
            </a:r>
            <a:r>
              <a:rPr lang="en-US" sz="2900">
                <a:solidFill>
                  <a:srgbClr val="000000"/>
                </a:solidFill>
                <a:latin typeface="Arial"/>
              </a:rPr>
              <a:t>.</a:t>
            </a:r>
          </a:p>
          <a:p>
            <a:pPr algn="l" marL="626111" indent="-313055" lvl="1">
              <a:lnSpc>
                <a:spcPts val="4060"/>
              </a:lnSpc>
              <a:buFont typeface="Arial"/>
              <a:buChar char="•"/>
            </a:pPr>
            <a:r>
              <a:rPr lang="en-US" sz="2900">
                <a:solidFill>
                  <a:srgbClr val="000000"/>
                </a:solidFill>
                <a:latin typeface="Arial"/>
              </a:rPr>
              <a:t>Millions of </a:t>
            </a:r>
            <a:r>
              <a:rPr lang="en-US" sz="2900">
                <a:solidFill>
                  <a:srgbClr val="004AAD"/>
                </a:solidFill>
                <a:latin typeface="Arial Bold"/>
              </a:rPr>
              <a:t>black slaves</a:t>
            </a:r>
            <a:r>
              <a:rPr lang="en-US" sz="2900">
                <a:solidFill>
                  <a:srgbClr val="000000"/>
                </a:solidFill>
                <a:latin typeface="Arial Bold"/>
              </a:rPr>
              <a:t> </a:t>
            </a:r>
            <a:r>
              <a:rPr lang="en-US" sz="2900">
                <a:solidFill>
                  <a:srgbClr val="000000"/>
                </a:solidFill>
                <a:latin typeface="Arial"/>
              </a:rPr>
              <a:t>were kept by owners (including ‘Founding Fathers’ </a:t>
            </a:r>
            <a:r>
              <a:rPr lang="en-US" sz="2900">
                <a:solidFill>
                  <a:srgbClr val="000000"/>
                </a:solidFill>
                <a:latin typeface="Arial Italics"/>
              </a:rPr>
              <a:t>Washington</a:t>
            </a:r>
            <a:r>
              <a:rPr lang="en-US" sz="2900">
                <a:solidFill>
                  <a:srgbClr val="000000"/>
                </a:solidFill>
                <a:latin typeface="Arial"/>
              </a:rPr>
              <a:t> and </a:t>
            </a:r>
            <a:r>
              <a:rPr lang="en-US" sz="2900">
                <a:solidFill>
                  <a:srgbClr val="000000"/>
                </a:solidFill>
                <a:latin typeface="Arial Italics"/>
              </a:rPr>
              <a:t>Thomas Jefferson</a:t>
            </a:r>
            <a:r>
              <a:rPr lang="en-US" sz="2900">
                <a:solidFill>
                  <a:srgbClr val="000000"/>
                </a:solidFill>
                <a:latin typeface="Arial"/>
              </a:rPr>
              <a:t>) across the southern US.</a:t>
            </a:r>
          </a:p>
          <a:p>
            <a:pPr algn="l" marL="626111" indent="-313055" lvl="1">
              <a:lnSpc>
                <a:spcPts val="4060"/>
              </a:lnSpc>
              <a:buFont typeface="Arial"/>
              <a:buChar char="•"/>
            </a:pPr>
            <a:r>
              <a:rPr lang="en-US" sz="2900">
                <a:solidFill>
                  <a:srgbClr val="004AAD"/>
                </a:solidFill>
                <a:latin typeface="Arial Bold"/>
              </a:rPr>
              <a:t>Native Americans </a:t>
            </a:r>
            <a:r>
              <a:rPr lang="en-US" sz="2900">
                <a:solidFill>
                  <a:srgbClr val="000000"/>
                </a:solidFill>
                <a:latin typeface="Arial"/>
              </a:rPr>
              <a:t>were killed in their hundred of thousands, driven from their lands and saw their culture almost wiped out.</a:t>
            </a:r>
          </a:p>
          <a:p>
            <a:pPr algn="l">
              <a:lnSpc>
                <a:spcPts val="4060"/>
              </a:lnSpc>
            </a:pPr>
            <a:r>
              <a:rPr lang="en-US" sz="2900">
                <a:solidFill>
                  <a:srgbClr val="000000"/>
                </a:solidFill>
                <a:latin typeface="Arial"/>
              </a:rPr>
              <a:t>While there were issues within this new state, their ideals inspired all these groups (and peoples abroad) to keep fighting for their equal rights over the next 200 years and demanding their share in America's promise of liberty. Slavery was abolished after the US Civil War in the 1860s, through inequality and racism continued. Women campaigned for the right to vote in the early twentieth century and again demanded greater equality after World War II. While the rights of these people are still not on full equal terms, the fight for equal rights in the US continues.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142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the US grow after independence from Britain?</a:t>
            </a:r>
          </a:p>
          <a:p>
            <a:pPr algn="l" marL="539749" indent="-269875" lvl="1">
              <a:lnSpc>
                <a:spcPts val="3499"/>
              </a:lnSpc>
              <a:buAutoNum type="arabicPeriod" startAt="1"/>
            </a:pPr>
            <a:r>
              <a:rPr lang="en-US" sz="2499">
                <a:solidFill>
                  <a:srgbClr val="0DA33B"/>
                </a:solidFill>
                <a:latin typeface="Arial"/>
              </a:rPr>
              <a:t>What impact did the American Revolution have on (a) France and (b) Ireland?</a:t>
            </a:r>
          </a:p>
          <a:p>
            <a:pPr algn="l" marL="539749" indent="-269875" lvl="1">
              <a:lnSpc>
                <a:spcPts val="3499"/>
              </a:lnSpc>
              <a:buAutoNum type="arabicPeriod" startAt="1"/>
            </a:pPr>
            <a:r>
              <a:rPr lang="en-US" sz="2499">
                <a:solidFill>
                  <a:srgbClr val="0DA33B"/>
                </a:solidFill>
                <a:latin typeface="Arial"/>
              </a:rPr>
              <a:t>How do you think the ideals of the American Revolution influenced women, slaves and Native Americans in the future?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AAD"/>
                </a:solidFill>
                <a:latin typeface="Arial Bold"/>
              </a:rPr>
              <a:t>Checkpoint pg. 142 (Artefact, 2nd Edition)</a:t>
            </a:r>
          </a:p>
        </p:txBody>
      </p:sp>
      <p:sp>
        <p:nvSpPr>
          <p:cNvPr name="TextBox 7" id="7"/>
          <p:cNvSpPr txBox="true"/>
          <p:nvPr/>
        </p:nvSpPr>
        <p:spPr>
          <a:xfrm rot="0">
            <a:off x="1028700" y="2111374"/>
            <a:ext cx="15609955" cy="6235701"/>
          </a:xfrm>
          <a:prstGeom prst="rect">
            <a:avLst/>
          </a:prstGeom>
        </p:spPr>
        <p:txBody>
          <a:bodyPr anchor="t" rtlCol="false" tIns="0" lIns="0" bIns="0" rIns="0">
            <a:spAutoFit/>
          </a:bodyPr>
          <a:lstStyle/>
          <a:p>
            <a:pPr algn="l" marL="755644" indent="-377822" lvl="1">
              <a:lnSpc>
                <a:spcPts val="4899"/>
              </a:lnSpc>
              <a:buAutoNum type="arabicPeriod" startAt="1"/>
            </a:pPr>
            <a:r>
              <a:rPr lang="en-US" sz="3499">
                <a:solidFill>
                  <a:srgbClr val="0DA33B"/>
                </a:solidFill>
                <a:latin typeface="Arial"/>
              </a:rPr>
              <a:t>US territory expanded to the west coast and grew to 50 states.</a:t>
            </a:r>
          </a:p>
          <a:p>
            <a:pPr algn="l" marL="755644" indent="-377822" lvl="1">
              <a:lnSpc>
                <a:spcPts val="4899"/>
              </a:lnSpc>
              <a:buAutoNum type="arabicPeriod" startAt="1"/>
            </a:pPr>
            <a:r>
              <a:rPr lang="en-US" sz="3499">
                <a:solidFill>
                  <a:srgbClr val="0DA33B"/>
                </a:solidFill>
                <a:latin typeface="Arial"/>
              </a:rPr>
              <a:t>(a) The French were influenced by the ideals of freedom and equality. In addition, the cost of the war in America (together with their king’s lifestyle) bankrupted France, causing the crisis that brought on the Revolution; (b) Ireland was inspired by the ideals of equality and of independence from Britain.</a:t>
            </a:r>
          </a:p>
          <a:p>
            <a:pPr algn="l" marL="755644" indent="-377822" lvl="1">
              <a:lnSpc>
                <a:spcPts val="4899"/>
              </a:lnSpc>
              <a:buAutoNum type="arabicPeriod" startAt="1"/>
            </a:pPr>
            <a:r>
              <a:rPr lang="en-US" sz="3499">
                <a:solidFill>
                  <a:srgbClr val="0DA33B"/>
                </a:solidFill>
                <a:latin typeface="Arial"/>
              </a:rPr>
              <a:t>The Revolution was based on the inalienable rights of people and the need for equality. All those groups were treated unequally and therefore the ideals of the Revolution encouraged them to fight for the freedom and equality promised in the Declaration of Independence.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F6FC6"/>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372155"/>
            <a:ext cx="18288000" cy="1704985"/>
          </a:xfrm>
          <a:prstGeom prst="rect">
            <a:avLst/>
          </a:prstGeom>
        </p:spPr>
        <p:txBody>
          <a:bodyPr anchor="t" rtlCol="false" tIns="0" lIns="0" bIns="0" rIns="0">
            <a:spAutoFit/>
          </a:bodyPr>
          <a:lstStyle/>
          <a:p>
            <a:pPr algn="ctr">
              <a:lnSpc>
                <a:spcPts val="12599"/>
              </a:lnSpc>
            </a:pPr>
            <a:r>
              <a:rPr lang="en-US" sz="8999" spc="404">
                <a:solidFill>
                  <a:srgbClr val="004AAD"/>
                </a:solidFill>
                <a:latin typeface="Arial Bold"/>
              </a:rPr>
              <a:t>12.6: SUMMARY</a:t>
            </a:r>
          </a:p>
        </p:txBody>
      </p:sp>
      <p:sp>
        <p:nvSpPr>
          <p:cNvPr name="TextBox 9" id="9"/>
          <p:cNvSpPr txBox="true"/>
          <p:nvPr/>
        </p:nvSpPr>
        <p:spPr>
          <a:xfrm rot="0">
            <a:off x="351801" y="3753161"/>
            <a:ext cx="17584398" cy="1323973"/>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12.6: summary</a:t>
            </a:r>
          </a:p>
        </p:txBody>
      </p:sp>
      <p:sp>
        <p:nvSpPr>
          <p:cNvPr name="TextBox 10" id="10"/>
          <p:cNvSpPr txBox="true"/>
          <p:nvPr/>
        </p:nvSpPr>
        <p:spPr>
          <a:xfrm rot="0">
            <a:off x="15804216" y="-14772"/>
            <a:ext cx="203830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1517 to 1650</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07553" y="2390770"/>
          <a:ext cx="15588807" cy="3402275"/>
        </p:xfrm>
        <a:graphic>
          <a:graphicData uri="http://schemas.openxmlformats.org/drawingml/2006/table">
            <a:tbl>
              <a:tblPr/>
              <a:tblGrid>
                <a:gridCol w="7783804"/>
                <a:gridCol w="7805003"/>
              </a:tblGrid>
              <a:tr h="680455">
                <a:tc>
                  <a:txBody>
                    <a:bodyPr anchor="t" rtlCol="false"/>
                    <a:lstStyle/>
                    <a:p>
                      <a:pPr algn="ctr">
                        <a:lnSpc>
                          <a:spcPts val="2800"/>
                        </a:lnSpc>
                        <a:defRPr/>
                      </a:pPr>
                      <a:r>
                        <a:rPr lang="en-US" sz="2000">
                          <a:solidFill>
                            <a:srgbClr val="FFFFFF"/>
                          </a:solidFill>
                          <a:latin typeface="Arial Bold"/>
                        </a:rPr>
                        <a:t>Long-term Casues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800"/>
                        </a:lnSpc>
                        <a:defRPr/>
                      </a:pPr>
                      <a:r>
                        <a:rPr lang="en-US" sz="2000">
                          <a:solidFill>
                            <a:srgbClr val="FFFFFF"/>
                          </a:solidFill>
                          <a:latin typeface="Arial Bold"/>
                        </a:rPr>
                        <a:t>Short-Term Causes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680455">
                <a:tc>
                  <a:txBody>
                    <a:bodyPr anchor="t" rtlCol="false"/>
                    <a:lstStyle/>
                    <a:p>
                      <a:pPr algn="ctr">
                        <a:lnSpc>
                          <a:spcPts val="2800"/>
                        </a:lnSpc>
                        <a:defRPr/>
                      </a:pPr>
                      <a:r>
                        <a:rPr lang="en-US" sz="2000">
                          <a:solidFill>
                            <a:srgbClr val="000000"/>
                          </a:solidFill>
                          <a:latin typeface="Arial"/>
                        </a:rPr>
                        <a:t>The Age of Enlightenment</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Boston Massacre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rPr>
                        <a:t>British Restrictions on American trade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Boston Tea Party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rPr>
                        <a:t>The Seven Years’ War</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Continental Congresses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80455">
                <a:tc>
                  <a:txBody>
                    <a:bodyPr anchor="t" rtlCol="false"/>
                    <a:lstStyle/>
                    <a:p>
                      <a:pPr algn="ctr">
                        <a:lnSpc>
                          <a:spcPts val="2800"/>
                        </a:lnSpc>
                        <a:defRPr/>
                      </a:pPr>
                      <a:r>
                        <a:rPr lang="en-US" sz="2000">
                          <a:solidFill>
                            <a:srgbClr val="000000"/>
                          </a:solidFill>
                          <a:latin typeface="Arial"/>
                        </a:rPr>
                        <a:t>‘No Taxation without Representation’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Battles of Lexington and Concord</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0">
            <a:off x="1007553" y="1911346"/>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causes of the American Revolution can be divided into long term and short term causes: </a:t>
            </a:r>
          </a:p>
        </p:txBody>
      </p:sp>
      <p:sp>
        <p:nvSpPr>
          <p:cNvPr name="TextBox 14" id="14"/>
          <p:cNvSpPr txBox="true"/>
          <p:nvPr/>
        </p:nvSpPr>
        <p:spPr>
          <a:xfrm rot="0">
            <a:off x="1028700" y="5933553"/>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American colonies declared their independence from Britain in July 1776. </a:t>
            </a:r>
            <a:r>
              <a:rPr lang="en-US" sz="2500">
                <a:solidFill>
                  <a:srgbClr val="000000"/>
                </a:solidFill>
                <a:latin typeface="Arial"/>
              </a:rPr>
              <a:t>The next five years was a difficult war against the British. Several early defeats were followed by the American victory over Britain at Saratoga. Washington retrained his army in Valley Forge in 1777-78 and they were joined by the French army.</a:t>
            </a:r>
          </a:p>
          <a:p>
            <a:pPr algn="l">
              <a:lnSpc>
                <a:spcPts val="3500"/>
              </a:lnSpc>
            </a:pPr>
            <a:r>
              <a:rPr lang="en-US" sz="2500">
                <a:solidFill>
                  <a:srgbClr val="000000"/>
                </a:solidFill>
                <a:latin typeface="Arial"/>
              </a:rPr>
              <a:t>The Americans defeated the British at Yorktown in 1781 under Washington’s command. This victory brought the end to all fighting and the colonies were given their independence through the Treaty of Paris (1783).</a:t>
            </a:r>
          </a:p>
          <a:p>
            <a:pPr algn="l">
              <a:lnSpc>
                <a:spcPts val="3500"/>
              </a:lnSpc>
            </a:pPr>
            <a:r>
              <a:rPr lang="en-US" sz="2500">
                <a:solidFill>
                  <a:srgbClr val="000000"/>
                </a:solidFill>
                <a:latin typeface="Arial"/>
              </a:rPr>
              <a:t>After the success of the American Revolution, the peoples of France and Ireland were inspired to follow the American example. The ideals of freedom and equality behind the revolution continued to inspire many to stand up for the rights of minorities within their own country. </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Reflecting on... the American Revolution</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2181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American Revolution was a key even in world history. It saw the birth of a nation that would eventually become the most powerful in the world. It saw the first expression of the rights to freedom and equality for all and established the idea that governments must answerable to those whom they govern. </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Q4</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11374"/>
            <a:ext cx="15609955" cy="4247515"/>
          </a:xfrm>
          <a:prstGeom prst="rect">
            <a:avLst/>
          </a:prstGeom>
        </p:spPr>
        <p:txBody>
          <a:bodyPr anchor="t" rtlCol="false" tIns="0" lIns="0" bIns="0" rIns="0">
            <a:spAutoFit/>
          </a:bodyPr>
          <a:lstStyle/>
          <a:p>
            <a:pPr algn="l">
              <a:lnSpc>
                <a:spcPts val="4759"/>
              </a:lnSpc>
            </a:pPr>
            <a:r>
              <a:rPr lang="en-US" sz="3399">
                <a:solidFill>
                  <a:srgbClr val="000000"/>
                </a:solidFill>
                <a:latin typeface="Arial"/>
              </a:rPr>
              <a:t>At the end of the eighteenth century, revolutions occurred on both sides of the Atlantic that had profound effects on the course of history. </a:t>
            </a:r>
            <a:r>
              <a:rPr lang="en-US" sz="3399">
                <a:solidFill>
                  <a:srgbClr val="000000"/>
                </a:solidFill>
                <a:latin typeface="Arial"/>
              </a:rPr>
              <a:t>A </a:t>
            </a:r>
            <a:r>
              <a:rPr lang="en-US" sz="3399">
                <a:solidFill>
                  <a:srgbClr val="000000"/>
                </a:solidFill>
                <a:latin typeface="Arial Bold"/>
              </a:rPr>
              <a:t>revolution </a:t>
            </a:r>
            <a:r>
              <a:rPr lang="en-US" sz="3399">
                <a:solidFill>
                  <a:srgbClr val="000000"/>
                </a:solidFill>
                <a:latin typeface="Arial"/>
              </a:rPr>
              <a:t>is a rapid and significant change in society, politics, technology or the economy. In America, France and Ireland, people rose up to overthrow the established order. They wanted to create new ways of running society where people would have a greater say over the laws that ruled their lives. The first of these revolutions took place in </a:t>
            </a:r>
            <a:r>
              <a:rPr lang="en-US" sz="3399">
                <a:solidFill>
                  <a:srgbClr val="000000"/>
                </a:solidFill>
                <a:latin typeface="Arial Bold"/>
              </a:rPr>
              <a:t>North America</a:t>
            </a:r>
            <a:r>
              <a:rPr lang="en-US" sz="3399">
                <a:solidFill>
                  <a:srgbClr val="000000"/>
                </a:solidFill>
                <a:latin typeface="Arial"/>
              </a:rPr>
              <a:t>, where colonists fought against British rule.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Paul Revere's House, Boston, Massachusetts</a:t>
            </a:r>
          </a:p>
          <a:p>
            <a:pPr algn="l">
              <a:lnSpc>
                <a:spcPts val="3500"/>
              </a:lnSpc>
            </a:pPr>
            <a:r>
              <a:rPr lang="en-US" sz="2500">
                <a:solidFill>
                  <a:srgbClr val="000000"/>
                </a:solidFill>
                <a:latin typeface="Arial"/>
              </a:rPr>
              <a:t>Independence Hall, Philadelphia, Pennsylvania</a:t>
            </a:r>
          </a:p>
          <a:p>
            <a:pPr algn="l">
              <a:lnSpc>
                <a:spcPts val="3500"/>
              </a:lnSpc>
            </a:pPr>
            <a:r>
              <a:rPr lang="en-US" sz="2500">
                <a:solidFill>
                  <a:srgbClr val="000000"/>
                </a:solidFill>
                <a:latin typeface="Arial"/>
              </a:rPr>
              <a:t>Yorktown Battlefield, Virginia</a:t>
            </a:r>
          </a:p>
          <a:p>
            <a:pPr algn="l">
              <a:lnSpc>
                <a:spcPts val="3500"/>
              </a:lnSpc>
            </a:pPr>
            <a:r>
              <a:rPr lang="en-US" sz="2500">
                <a:solidFill>
                  <a:srgbClr val="000000"/>
                </a:solidFill>
                <a:latin typeface="Arial"/>
              </a:rPr>
              <a:t>The Old North Bridge, Concord, Massachusetts</a:t>
            </a:r>
          </a:p>
          <a:p>
            <a:pPr algn="l">
              <a:lnSpc>
                <a:spcPts val="3500"/>
              </a:lnSpc>
            </a:pPr>
            <a:r>
              <a:rPr lang="en-US" sz="2500">
                <a:solidFill>
                  <a:srgbClr val="000000"/>
                </a:solidFill>
                <a:latin typeface="Arial"/>
              </a:rPr>
              <a:t>Saratoga National Historical Park, New York</a:t>
            </a:r>
          </a:p>
          <a:p>
            <a:pPr algn="l">
              <a:lnSpc>
                <a:spcPts val="3500"/>
              </a:lnSpc>
            </a:pPr>
          </a:p>
        </p:txBody>
      </p:sp>
      <p:sp>
        <p:nvSpPr>
          <p:cNvPr name="TextBox 14" id="14"/>
          <p:cNvSpPr txBox="true"/>
          <p:nvPr/>
        </p:nvSpPr>
        <p:spPr>
          <a:xfrm rot="0">
            <a:off x="8833677" y="2673636"/>
            <a:ext cx="7804977"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John Adams</a:t>
            </a:r>
          </a:p>
          <a:p>
            <a:pPr algn="l">
              <a:lnSpc>
                <a:spcPts val="3500"/>
              </a:lnSpc>
            </a:pPr>
            <a:r>
              <a:rPr lang="en-US" sz="2500">
                <a:solidFill>
                  <a:srgbClr val="000000"/>
                </a:solidFill>
                <a:latin typeface="Arial"/>
              </a:rPr>
              <a:t>Andrew Jackson</a:t>
            </a:r>
          </a:p>
          <a:p>
            <a:pPr algn="l">
              <a:lnSpc>
                <a:spcPts val="3500"/>
              </a:lnSpc>
            </a:pPr>
            <a:r>
              <a:rPr lang="en-US" sz="2500">
                <a:solidFill>
                  <a:srgbClr val="000000"/>
                </a:solidFill>
                <a:latin typeface="Arial"/>
              </a:rPr>
              <a:t>Molly Pitcher</a:t>
            </a:r>
          </a:p>
          <a:p>
            <a:pPr algn="l">
              <a:lnSpc>
                <a:spcPts val="3500"/>
              </a:lnSpc>
            </a:pPr>
            <a:r>
              <a:rPr lang="en-US" sz="2500">
                <a:solidFill>
                  <a:srgbClr val="000000"/>
                </a:solidFill>
                <a:latin typeface="Arial"/>
              </a:rPr>
              <a:t>Benjamin Franklin</a:t>
            </a:r>
          </a:p>
          <a:p>
            <a:pPr algn="l">
              <a:lnSpc>
                <a:spcPts val="3500"/>
              </a:lnSpc>
            </a:pPr>
            <a:r>
              <a:rPr lang="en-US" sz="2500">
                <a:solidFill>
                  <a:srgbClr val="000000"/>
                </a:solidFill>
                <a:latin typeface="Arial"/>
              </a:rPr>
              <a:t>Samuel Adams</a:t>
            </a:r>
          </a:p>
          <a:p>
            <a:pPr algn="l">
              <a:lnSpc>
                <a:spcPts val="3500"/>
              </a:lnSpc>
            </a:pPr>
            <a:r>
              <a:rPr lang="en-US" sz="2500">
                <a:solidFill>
                  <a:srgbClr val="000000"/>
                </a:solidFill>
                <a:latin typeface="Arial"/>
              </a:rPr>
              <a:t>George Washington</a:t>
            </a:r>
          </a:p>
          <a:p>
            <a:pPr algn="l">
              <a:lnSpc>
                <a:spcPts val="3500"/>
              </a:lnSpc>
            </a:pPr>
            <a:r>
              <a:rPr lang="en-US" sz="2500">
                <a:solidFill>
                  <a:srgbClr val="000000"/>
                </a:solidFill>
                <a:latin typeface="Arial"/>
              </a:rPr>
              <a:t>Thomas Jefferson</a:t>
            </a:r>
          </a:p>
          <a:p>
            <a:pPr algn="l">
              <a:lnSpc>
                <a:spcPts val="3500"/>
              </a:lnSpc>
            </a:pPr>
            <a:r>
              <a:rPr lang="en-US" sz="2500">
                <a:solidFill>
                  <a:srgbClr val="000000"/>
                </a:solidFill>
                <a:latin typeface="Arial"/>
              </a:rPr>
              <a:t>Marquis de Lafayette</a:t>
            </a:r>
          </a:p>
          <a:p>
            <a:pPr algn="l">
              <a:lnSpc>
                <a:spcPts val="3500"/>
              </a:lnSpc>
            </a:pPr>
            <a:r>
              <a:rPr lang="en-US" sz="2500">
                <a:solidFill>
                  <a:srgbClr val="000000"/>
                </a:solidFill>
                <a:latin typeface="Arial"/>
              </a:rPr>
              <a:t>Abigail Adams</a:t>
            </a:r>
          </a:p>
          <a:p>
            <a:pPr algn="l">
              <a:lnSpc>
                <a:spcPts val="3500"/>
              </a:lnSpc>
            </a:pPr>
            <a:r>
              <a:rPr lang="en-US" sz="2500">
                <a:solidFill>
                  <a:srgbClr val="000000"/>
                </a:solidFill>
                <a:latin typeface="Arial"/>
              </a:rPr>
              <a:t>Alexander Hamilton</a:t>
            </a:r>
          </a:p>
          <a:p>
            <a:pPr algn="l">
              <a:lnSpc>
                <a:spcPts val="3500"/>
              </a:lnSpc>
            </a:pPr>
            <a:r>
              <a:rPr lang="en-US" sz="2500">
                <a:solidFill>
                  <a:srgbClr val="000000"/>
                </a:solidFill>
                <a:latin typeface="Arial"/>
              </a:rPr>
              <a:t>Benedict Arnold</a:t>
            </a:r>
          </a:p>
          <a:p>
            <a:pPr algn="l">
              <a:lnSpc>
                <a:spcPts val="3500"/>
              </a:lnSpc>
            </a:pPr>
            <a:r>
              <a:rPr lang="en-US" sz="2500">
                <a:solidFill>
                  <a:srgbClr val="000000"/>
                </a:solidFill>
                <a:latin typeface="Arial"/>
              </a:rPr>
              <a:t>George III</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spc="225">
                <a:solidFill>
                  <a:srgbClr val="004AAD"/>
                </a:solidFill>
                <a:latin typeface="Arial Bold"/>
              </a:rPr>
              <a:t>12.1: THE CAUSES OF THE AMERICAN REVOLUTION</a:t>
            </a:r>
          </a:p>
        </p:txBody>
      </p:sp>
      <p:sp>
        <p:nvSpPr>
          <p:cNvPr name="TextBox 9" id="9"/>
          <p:cNvSpPr txBox="true"/>
          <p:nvPr/>
        </p:nvSpPr>
        <p:spPr>
          <a:xfrm rot="0">
            <a:off x="351801"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12.1: the causes of the american revolution</a:t>
            </a:r>
          </a:p>
        </p:txBody>
      </p:sp>
      <p:sp>
        <p:nvSpPr>
          <p:cNvPr name="TextBox 10" id="10"/>
          <p:cNvSpPr txBox="true"/>
          <p:nvPr/>
        </p:nvSpPr>
        <p:spPr>
          <a:xfrm rot="0">
            <a:off x="15764189" y="-14772"/>
            <a:ext cx="207833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12</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1756 to 1783</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8115300"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13 Colonies</a:t>
            </a:r>
          </a:p>
        </p:txBody>
      </p:sp>
      <p:sp>
        <p:nvSpPr>
          <p:cNvPr name="TextBox 7" id="7"/>
          <p:cNvSpPr txBox="true"/>
          <p:nvPr/>
        </p:nvSpPr>
        <p:spPr>
          <a:xfrm rot="0">
            <a:off x="1028700" y="2139949"/>
            <a:ext cx="8115300" cy="6896735"/>
          </a:xfrm>
          <a:prstGeom prst="rect">
            <a:avLst/>
          </a:prstGeom>
        </p:spPr>
        <p:txBody>
          <a:bodyPr anchor="t" rtlCol="false" tIns="0" lIns="0" bIns="0" rIns="0">
            <a:spAutoFit/>
          </a:bodyPr>
          <a:lstStyle/>
          <a:p>
            <a:pPr algn="l">
              <a:lnSpc>
                <a:spcPts val="3640"/>
              </a:lnSpc>
            </a:pPr>
            <a:r>
              <a:rPr lang="en-US" sz="2600">
                <a:solidFill>
                  <a:srgbClr val="000000"/>
                </a:solidFill>
                <a:latin typeface="Arial"/>
              </a:rPr>
              <a:t>From the 1600s, Britain had established 13 colonies along the eastern coast of North America. </a:t>
            </a:r>
            <a:r>
              <a:rPr lang="en-US" sz="2600">
                <a:solidFill>
                  <a:srgbClr val="000000"/>
                </a:solidFill>
                <a:latin typeface="Arial"/>
              </a:rPr>
              <a:t>The colonists were from Britain and other European countries. They ran their own affairs through local assemblies while the British Crown was represented by a governor in each colony. </a:t>
            </a:r>
          </a:p>
          <a:p>
            <a:pPr algn="l">
              <a:lnSpc>
                <a:spcPts val="3640"/>
              </a:lnSpc>
            </a:pPr>
            <a:r>
              <a:rPr lang="en-US" sz="2600">
                <a:solidFill>
                  <a:srgbClr val="000000"/>
                </a:solidFill>
                <a:latin typeface="Arial"/>
              </a:rPr>
              <a:t>Between 1650 and 1750, the colonies’ population had grown to two million. Trading in tobacco, grain, cotton and fish made them very prosperous. Many of the colonists had left their home countries to escape religious or political persecution (like Catholics from Ireland and Britain).  Others saw the colonies as a chance to become wealthy.</a:t>
            </a:r>
          </a:p>
          <a:p>
            <a:pPr algn="l">
              <a:lnSpc>
                <a:spcPts val="3640"/>
              </a:lnSpc>
            </a:pPr>
            <a:r>
              <a:rPr lang="en-US" sz="2600">
                <a:solidFill>
                  <a:srgbClr val="000000"/>
                </a:solidFill>
                <a:latin typeface="Arial"/>
              </a:rPr>
              <a:t>By the 1760s, various factors had come together to make the colonies unhappy with British rule.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Freeform 14" id="14"/>
          <p:cNvSpPr/>
          <p:nvPr/>
        </p:nvSpPr>
        <p:spPr>
          <a:xfrm flipH="false" flipV="false" rot="0">
            <a:off x="9486900" y="1636712"/>
            <a:ext cx="7118720" cy="7621588"/>
          </a:xfrm>
          <a:custGeom>
            <a:avLst/>
            <a:gdLst/>
            <a:ahLst/>
            <a:cxnLst/>
            <a:rect r="r" b="b" t="t" l="l"/>
            <a:pathLst>
              <a:path h="7621588" w="7118720">
                <a:moveTo>
                  <a:pt x="0" y="0"/>
                </a:moveTo>
                <a:lnTo>
                  <a:pt x="7118720" y="0"/>
                </a:lnTo>
                <a:lnTo>
                  <a:pt x="7118720" y="7621588"/>
                </a:lnTo>
                <a:lnTo>
                  <a:pt x="0" y="7621588"/>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Age of Enlightenment</a:t>
            </a:r>
          </a:p>
        </p:txBody>
      </p:sp>
      <p:sp>
        <p:nvSpPr>
          <p:cNvPr name="TextBox 7" id="7"/>
          <p:cNvSpPr txBox="true"/>
          <p:nvPr/>
        </p:nvSpPr>
        <p:spPr>
          <a:xfrm rot="0">
            <a:off x="1028700" y="2120899"/>
            <a:ext cx="8115300"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eighteenth century saw the </a:t>
            </a:r>
            <a:r>
              <a:rPr lang="en-US" sz="3000">
                <a:solidFill>
                  <a:srgbClr val="000000"/>
                </a:solidFill>
                <a:latin typeface="Arial Bold"/>
              </a:rPr>
              <a:t>Enlightenment</a:t>
            </a:r>
            <a:r>
              <a:rPr lang="en-US" sz="3000">
                <a:solidFill>
                  <a:srgbClr val="000000"/>
                </a:solidFill>
                <a:latin typeface="Arial"/>
              </a:rPr>
              <a:t> emerge in Europe. This was a movement of thinker who valued reason and science above faith or authority as a basis for society. They challenged the idea that kings had </a:t>
            </a:r>
            <a:r>
              <a:rPr lang="en-US" sz="3000">
                <a:solidFill>
                  <a:srgbClr val="000000"/>
                </a:solidFill>
                <a:latin typeface="Arial Bold"/>
              </a:rPr>
              <a:t>a divine right to rule </a:t>
            </a:r>
            <a:r>
              <a:rPr lang="en-US" sz="3000">
                <a:solidFill>
                  <a:srgbClr val="000000"/>
                </a:solidFill>
                <a:latin typeface="Arial"/>
              </a:rPr>
              <a:t>as they saw fit. Instead, the power of government should be limited while the rights of the people should be protected. </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
        <p:nvSpPr>
          <p:cNvPr name="Freeform 14" id="14"/>
          <p:cNvSpPr/>
          <p:nvPr/>
        </p:nvSpPr>
        <p:spPr>
          <a:xfrm flipH="false" flipV="false" rot="0">
            <a:off x="9144000" y="2775926"/>
            <a:ext cx="7494655" cy="4951047"/>
          </a:xfrm>
          <a:custGeom>
            <a:avLst/>
            <a:gdLst/>
            <a:ahLst/>
            <a:cxnLst/>
            <a:rect r="r" b="b" t="t" l="l"/>
            <a:pathLst>
              <a:path h="4951047" w="7494655">
                <a:moveTo>
                  <a:pt x="0" y="0"/>
                </a:moveTo>
                <a:lnTo>
                  <a:pt x="7494655" y="0"/>
                </a:lnTo>
                <a:lnTo>
                  <a:pt x="7494655" y="4951047"/>
                </a:lnTo>
                <a:lnTo>
                  <a:pt x="0" y="495104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Restriction on Trade</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Relations between Britain and the colonies had become tense by the 1750s. </a:t>
            </a:r>
            <a:r>
              <a:rPr lang="en-US" sz="3000">
                <a:solidFill>
                  <a:srgbClr val="000000"/>
                </a:solidFill>
                <a:latin typeface="Arial"/>
              </a:rPr>
              <a:t>Britain wanted a cheap supply of raw materials like cotton for its expanding industries – they saw America as one of their sources. However, the British did not want American competition for its industries; they wanted America as a market to sell the finished goods made by British industry using American materials.</a:t>
            </a:r>
          </a:p>
          <a:p>
            <a:pPr algn="l">
              <a:lnSpc>
                <a:spcPts val="4200"/>
              </a:lnSpc>
            </a:pPr>
            <a:r>
              <a:rPr lang="en-US" sz="3000">
                <a:solidFill>
                  <a:srgbClr val="000000"/>
                </a:solidFill>
                <a:latin typeface="Arial"/>
              </a:rPr>
              <a:t>The British parliament passed the </a:t>
            </a:r>
            <a:r>
              <a:rPr lang="en-US" sz="3000">
                <a:solidFill>
                  <a:srgbClr val="000000"/>
                </a:solidFill>
                <a:latin typeface="Arial Bold"/>
              </a:rPr>
              <a:t>Navigation Acts</a:t>
            </a:r>
            <a:r>
              <a:rPr lang="en-US" sz="3000">
                <a:solidFill>
                  <a:srgbClr val="000000"/>
                </a:solidFill>
                <a:latin typeface="Arial"/>
              </a:rPr>
              <a:t>, which </a:t>
            </a:r>
            <a:r>
              <a:rPr lang="en-US" sz="3000" u="sng">
                <a:solidFill>
                  <a:srgbClr val="000000"/>
                </a:solidFill>
                <a:latin typeface="Arial"/>
              </a:rPr>
              <a:t>forced the colonises to sell some of their products (cotton, sugar, tobacco) to Britain alone</a:t>
            </a:r>
            <a:r>
              <a:rPr lang="en-US" sz="3000">
                <a:solidFill>
                  <a:srgbClr val="000000"/>
                </a:solidFill>
                <a:latin typeface="Arial"/>
              </a:rPr>
              <a:t>. This meant that the British could decide the price, as the Americans had nobody else to sell to. These rules caused a lot of smuggling, leading to many clashes with the British navy.</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EF0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144000" y="2525055"/>
            <a:ext cx="7494655" cy="5236890"/>
          </a:xfrm>
          <a:custGeom>
            <a:avLst/>
            <a:gdLst/>
            <a:ahLst/>
            <a:cxnLst/>
            <a:rect r="r" b="b" t="t" l="l"/>
            <a:pathLst>
              <a:path h="5236890" w="7494655">
                <a:moveTo>
                  <a:pt x="0" y="0"/>
                </a:moveTo>
                <a:lnTo>
                  <a:pt x="7494655" y="0"/>
                </a:lnTo>
                <a:lnTo>
                  <a:pt x="7494655" y="5236890"/>
                </a:lnTo>
                <a:lnTo>
                  <a:pt x="0" y="5236890"/>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Seven Years' War</a:t>
            </a:r>
          </a:p>
        </p:txBody>
      </p:sp>
      <p:sp>
        <p:nvSpPr>
          <p:cNvPr name="TextBox 12" id="12"/>
          <p:cNvSpPr txBox="true"/>
          <p:nvPr/>
        </p:nvSpPr>
        <p:spPr>
          <a:xfrm rot="0">
            <a:off x="857250" y="2120899"/>
            <a:ext cx="8115300"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France had also settled colonies in North America. </a:t>
            </a:r>
            <a:r>
              <a:rPr lang="en-US" sz="3000">
                <a:solidFill>
                  <a:srgbClr val="000000"/>
                </a:solidFill>
                <a:latin typeface="Arial"/>
              </a:rPr>
              <a:t>During the </a:t>
            </a:r>
            <a:r>
              <a:rPr lang="en-US" sz="3000">
                <a:solidFill>
                  <a:srgbClr val="000000"/>
                </a:solidFill>
                <a:latin typeface="Arial Bold"/>
              </a:rPr>
              <a:t>Seven Years War (1756-1763)</a:t>
            </a:r>
            <a:r>
              <a:rPr lang="en-US" sz="3000">
                <a:solidFill>
                  <a:srgbClr val="000000"/>
                </a:solidFill>
                <a:latin typeface="Arial"/>
              </a:rPr>
              <a:t>, the British had defeated them, seizing a lot of their territory. Huge numbers of British soldiers fought in America and the British government wanted the colonies to contribute to the cost of the army that was there for their protection. The war also meant that many Americans had gained military experience through fighting with the British army such as George Washington. </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Twelve: The American Revolution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DAFpq2AhFZA</dc:identifier>
  <dcterms:modified xsi:type="dcterms:W3CDTF">2011-08-01T06:04:30Z</dcterms:modified>
  <cp:revision>1</cp:revision>
  <dc:title>Ch. 12 - The American Revolution</dc:title>
</cp:coreProperties>
</file>